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0" r:id="rId4"/>
  </p:sldMasterIdLst>
  <p:notesMasterIdLst>
    <p:notesMasterId r:id="rId18"/>
  </p:notesMasterIdLst>
  <p:handoutMasterIdLst>
    <p:handoutMasterId r:id="rId19"/>
  </p:handoutMasterIdLst>
  <p:sldIdLst>
    <p:sldId id="284" r:id="rId5"/>
    <p:sldId id="434" r:id="rId6"/>
    <p:sldId id="256" r:id="rId7"/>
    <p:sldId id="310" r:id="rId8"/>
    <p:sldId id="466" r:id="rId9"/>
    <p:sldId id="468" r:id="rId10"/>
    <p:sldId id="463" r:id="rId11"/>
    <p:sldId id="445" r:id="rId12"/>
    <p:sldId id="461" r:id="rId13"/>
    <p:sldId id="462" r:id="rId14"/>
    <p:sldId id="460" r:id="rId15"/>
    <p:sldId id="442" r:id="rId16"/>
    <p:sldId id="464" r:id="rId17"/>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010021-F338-823D-02D8-29721D68D2E8}" name="Flacke, J.Sandy" initials="FJ" userId="S::j.sandy.flacke@maine.gov::6c8fd197-0bf7-442b-b966-0a69a038c16a" providerId="AD"/>
  <p188:author id="{858AFA88-AFFC-E40B-3AF8-709F42E271A0}" name="Frazier, Erin" initials="EF" userId="S::Erin.Frazier@maine.gov::80340fad-c8d3-4902-a5a9-0464149f0de4" providerId="AD"/>
  <p188:author id="{3B4FACC0-9A67-8EAC-7B63-D2E407A7D420}" name="Welter, Megan" initials="" userId="S::Megan.Welter@maine.gov::1dd6e662-9942-4157-86a5-9ae074136318" providerId="AD"/>
  <p188:author id="{5C1578DF-89F2-79E6-DF12-9DFDC26B3A5B}" name="Flacke, J.Sandy" initials="JF" userId="S::J.Sandy.Flacke@maine.gov::6c8fd197-0bf7-442b-b966-0a69a038c16a" providerId="AD"/>
  <p188:author id="{DEC0B6E7-C3FA-63B8-E62C-A3B35051320F}" name="Welter, Megan" initials="WM" userId="S::megan.welter@maine.gov::1dd6e662-9942-4157-86a5-9ae0741363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8BA6"/>
    <a:srgbClr val="182B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5" d="100"/>
          <a:sy n="125" d="100"/>
        </p:scale>
        <p:origin x="230" y="91"/>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0E69F8-0378-49FB-9D5F-C9BBBD44101C}"/>
              </a:ext>
            </a:extLst>
          </p:cNvPr>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ID"/>
          </a:p>
        </p:txBody>
      </p:sp>
      <p:sp>
        <p:nvSpPr>
          <p:cNvPr id="3" name="Date Placeholder 2">
            <a:extLst>
              <a:ext uri="{FF2B5EF4-FFF2-40B4-BE49-F238E27FC236}">
                <a16:creationId xmlns:a16="http://schemas.microsoft.com/office/drawing/2014/main" id="{ED9D66E2-908D-4C7C-B77D-A67EB491DD5A}"/>
              </a:ext>
            </a:extLst>
          </p:cNvPr>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FD50943C-FD17-456F-9186-93C637EBEE19}" type="datetimeFigureOut">
              <a:rPr lang="en-ID" smtClean="0"/>
              <a:t>16/04/2025</a:t>
            </a:fld>
            <a:endParaRPr lang="en-ID"/>
          </a:p>
        </p:txBody>
      </p:sp>
      <p:sp>
        <p:nvSpPr>
          <p:cNvPr id="4" name="Footer Placeholder 3">
            <a:extLst>
              <a:ext uri="{FF2B5EF4-FFF2-40B4-BE49-F238E27FC236}">
                <a16:creationId xmlns:a16="http://schemas.microsoft.com/office/drawing/2014/main" id="{AC237C81-476A-49AC-AA51-FCBC1E79C82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EB329A36-632E-48BF-83DD-078A438E815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1C85283-85A0-4983-89F3-459199E55DF5}" type="slidenum">
              <a:rPr lang="en-ID" smtClean="0"/>
              <a:t>‹#›</a:t>
            </a:fld>
            <a:endParaRPr lang="en-ID"/>
          </a:p>
        </p:txBody>
      </p:sp>
    </p:spTree>
    <p:extLst>
      <p:ext uri="{BB962C8B-B14F-4D97-AF65-F5344CB8AC3E}">
        <p14:creationId xmlns:p14="http://schemas.microsoft.com/office/powerpoint/2010/main" val="683195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6DF9FC38-530E-234F-B7F7-8AADFABE22DD}" type="datetimeFigureOut">
              <a:rPr lang="en-US" smtClean="0"/>
              <a:t>4/16/2025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BF5EFD3-45C9-274E-AC0C-A1CE6E7E43BC}" type="slidenum">
              <a:rPr lang="en-US" smtClean="0"/>
              <a:t>‹#›</a:t>
            </a:fld>
            <a:endParaRPr lang="en-US"/>
          </a:p>
        </p:txBody>
      </p:sp>
    </p:spTree>
    <p:extLst>
      <p:ext uri="{BB962C8B-B14F-4D97-AF65-F5344CB8AC3E}">
        <p14:creationId xmlns:p14="http://schemas.microsoft.com/office/powerpoint/2010/main" val="2859721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F5EFD3-45C9-274E-AC0C-A1CE6E7E43BC}" type="slidenum">
              <a:rPr lang="en-US" smtClean="0"/>
              <a:t>0</a:t>
            </a:fld>
            <a:endParaRPr lang="en-US"/>
          </a:p>
        </p:txBody>
      </p:sp>
    </p:spTree>
    <p:extLst>
      <p:ext uri="{BB962C8B-B14F-4D97-AF65-F5344CB8AC3E}">
        <p14:creationId xmlns:p14="http://schemas.microsoft.com/office/powerpoint/2010/main" val="2173393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BF5EFD3-45C9-274E-AC0C-A1CE6E7E43BC}" type="slidenum">
              <a:rPr lang="en-US" smtClean="0"/>
              <a:t>1</a:t>
            </a:fld>
            <a:endParaRPr lang="en-US"/>
          </a:p>
        </p:txBody>
      </p:sp>
    </p:spTree>
    <p:extLst>
      <p:ext uri="{BB962C8B-B14F-4D97-AF65-F5344CB8AC3E}">
        <p14:creationId xmlns:p14="http://schemas.microsoft.com/office/powerpoint/2010/main" val="1081152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ea typeface="Calibri"/>
              <a:cs typeface="Calibri"/>
            </a:endParaRPr>
          </a:p>
        </p:txBody>
      </p:sp>
      <p:sp>
        <p:nvSpPr>
          <p:cNvPr id="4" name="Slide Number Placeholder 3"/>
          <p:cNvSpPr>
            <a:spLocks noGrp="1"/>
          </p:cNvSpPr>
          <p:nvPr>
            <p:ph type="sldNum" sz="quarter" idx="5"/>
          </p:nvPr>
        </p:nvSpPr>
        <p:spPr/>
        <p:txBody>
          <a:bodyPr/>
          <a:lstStyle/>
          <a:p>
            <a:fld id="{8BF5EFD3-45C9-274E-AC0C-A1CE6E7E43BC}" type="slidenum">
              <a:rPr lang="en-US" smtClean="0"/>
              <a:t>2</a:t>
            </a:fld>
            <a:endParaRPr lang="en-US"/>
          </a:p>
        </p:txBody>
      </p:sp>
    </p:spTree>
    <p:extLst>
      <p:ext uri="{BB962C8B-B14F-4D97-AF65-F5344CB8AC3E}">
        <p14:creationId xmlns:p14="http://schemas.microsoft.com/office/powerpoint/2010/main" val="338584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75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8BF5EFD3-45C9-274E-AC0C-A1CE6E7E43BC}" type="slidenum">
              <a:rPr lang="en-US" smtClean="0"/>
              <a:t>3</a:t>
            </a:fld>
            <a:endParaRPr lang="en-US"/>
          </a:p>
        </p:txBody>
      </p:sp>
    </p:spTree>
    <p:extLst>
      <p:ext uri="{BB962C8B-B14F-4D97-AF65-F5344CB8AC3E}">
        <p14:creationId xmlns:p14="http://schemas.microsoft.com/office/powerpoint/2010/main" val="2290334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2CFA9-3337-1D22-3EAD-64E4309648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150B75-59B1-91FB-EA95-CCB583452D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D9B5E5-FDC8-132A-800E-E8D499ADC873}"/>
              </a:ext>
            </a:extLst>
          </p:cNvPr>
          <p:cNvSpPr>
            <a:spLocks noGrp="1"/>
          </p:cNvSpPr>
          <p:nvPr>
            <p:ph type="body" idx="1"/>
          </p:nvPr>
        </p:nvSpPr>
        <p:spPr/>
        <p:txBody>
          <a:bodyPr/>
          <a:lstStyle/>
          <a:p>
            <a:pPr>
              <a:lnSpc>
                <a:spcPct val="90000"/>
              </a:lnSpc>
              <a:spcBef>
                <a:spcPts val="750"/>
              </a:spcBef>
            </a:pPr>
            <a:endParaRPr lang="en-US" dirty="0">
              <a:ea typeface="Calibri"/>
              <a:cs typeface="Calibri"/>
            </a:endParaRPr>
          </a:p>
        </p:txBody>
      </p:sp>
      <p:sp>
        <p:nvSpPr>
          <p:cNvPr id="4" name="Slide Number Placeholder 3">
            <a:extLst>
              <a:ext uri="{FF2B5EF4-FFF2-40B4-BE49-F238E27FC236}">
                <a16:creationId xmlns:a16="http://schemas.microsoft.com/office/drawing/2014/main" id="{638A110B-CB18-A879-13D9-25288ECC3B27}"/>
              </a:ext>
            </a:extLst>
          </p:cNvPr>
          <p:cNvSpPr>
            <a:spLocks noGrp="1"/>
          </p:cNvSpPr>
          <p:nvPr>
            <p:ph type="sldNum" sz="quarter" idx="5"/>
          </p:nvPr>
        </p:nvSpPr>
        <p:spPr/>
        <p:txBody>
          <a:bodyPr/>
          <a:lstStyle/>
          <a:p>
            <a:fld id="{8BF5EFD3-45C9-274E-AC0C-A1CE6E7E43BC}" type="slidenum">
              <a:rPr lang="en-US" smtClean="0"/>
              <a:t>6</a:t>
            </a:fld>
            <a:endParaRPr lang="en-US"/>
          </a:p>
        </p:txBody>
      </p:sp>
    </p:spTree>
    <p:extLst>
      <p:ext uri="{BB962C8B-B14F-4D97-AF65-F5344CB8AC3E}">
        <p14:creationId xmlns:p14="http://schemas.microsoft.com/office/powerpoint/2010/main" val="211728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BF5EFD3-45C9-274E-AC0C-A1CE6E7E43BC}" type="slidenum">
              <a:rPr lang="en-US" smtClean="0"/>
              <a:t>7</a:t>
            </a:fld>
            <a:endParaRPr lang="en-US"/>
          </a:p>
        </p:txBody>
      </p:sp>
    </p:spTree>
    <p:extLst>
      <p:ext uri="{BB962C8B-B14F-4D97-AF65-F5344CB8AC3E}">
        <p14:creationId xmlns:p14="http://schemas.microsoft.com/office/powerpoint/2010/main" val="727748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5EFD3-45C9-274E-AC0C-A1CE6E7E43BC}" type="slidenum">
              <a:rPr lang="en-US" smtClean="0"/>
              <a:t>8</a:t>
            </a:fld>
            <a:endParaRPr lang="en-US"/>
          </a:p>
        </p:txBody>
      </p:sp>
    </p:spTree>
    <p:extLst>
      <p:ext uri="{BB962C8B-B14F-4D97-AF65-F5344CB8AC3E}">
        <p14:creationId xmlns:p14="http://schemas.microsoft.com/office/powerpoint/2010/main" val="2136262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3527C-2059-1A06-C089-7EBBF483B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41781-D9DB-3047-BEB7-3240BCD801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CE1B8C-FE80-9180-86AB-8128C8D492CB}"/>
              </a:ext>
            </a:extLst>
          </p:cNvPr>
          <p:cNvSpPr>
            <a:spLocks noGrp="1"/>
          </p:cNvSpPr>
          <p:nvPr>
            <p:ph type="body" idx="1"/>
          </p:nvPr>
        </p:nvSpPr>
        <p:spPr/>
        <p:txBody>
          <a:bodyPr/>
          <a:lstStyle/>
          <a:p>
            <a:r>
              <a:rPr lang="en-US">
                <a:ea typeface="Calibri"/>
                <a:cs typeface="Calibri"/>
              </a:rPr>
              <a:t>Megan </a:t>
            </a:r>
          </a:p>
        </p:txBody>
      </p:sp>
      <p:sp>
        <p:nvSpPr>
          <p:cNvPr id="4" name="Slide Number Placeholder 3">
            <a:extLst>
              <a:ext uri="{FF2B5EF4-FFF2-40B4-BE49-F238E27FC236}">
                <a16:creationId xmlns:a16="http://schemas.microsoft.com/office/drawing/2014/main" id="{8593AAB3-BBCB-0D2E-71BC-5AAA52DA4598}"/>
              </a:ext>
            </a:extLst>
          </p:cNvPr>
          <p:cNvSpPr>
            <a:spLocks noGrp="1"/>
          </p:cNvSpPr>
          <p:nvPr>
            <p:ph type="sldNum" sz="quarter" idx="5"/>
          </p:nvPr>
        </p:nvSpPr>
        <p:spPr/>
        <p:txBody>
          <a:bodyPr/>
          <a:lstStyle/>
          <a:p>
            <a:fld id="{8BF5EFD3-45C9-274E-AC0C-A1CE6E7E43BC}" type="slidenum">
              <a:rPr lang="en-US" smtClean="0"/>
              <a:t>10</a:t>
            </a:fld>
            <a:endParaRPr lang="en-US"/>
          </a:p>
        </p:txBody>
      </p:sp>
    </p:spTree>
    <p:extLst>
      <p:ext uri="{BB962C8B-B14F-4D97-AF65-F5344CB8AC3E}">
        <p14:creationId xmlns:p14="http://schemas.microsoft.com/office/powerpoint/2010/main" val="1971882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Megan </a:t>
            </a:r>
          </a:p>
        </p:txBody>
      </p:sp>
      <p:sp>
        <p:nvSpPr>
          <p:cNvPr id="4" name="Slide Number Placeholder 3"/>
          <p:cNvSpPr>
            <a:spLocks noGrp="1"/>
          </p:cNvSpPr>
          <p:nvPr>
            <p:ph type="sldNum" sz="quarter" idx="5"/>
          </p:nvPr>
        </p:nvSpPr>
        <p:spPr/>
        <p:txBody>
          <a:bodyPr/>
          <a:lstStyle/>
          <a:p>
            <a:fld id="{8BF5EFD3-45C9-274E-AC0C-A1CE6E7E43BC}" type="slidenum">
              <a:rPr lang="en-US" smtClean="0"/>
              <a:t>11</a:t>
            </a:fld>
            <a:endParaRPr lang="en-US"/>
          </a:p>
        </p:txBody>
      </p:sp>
    </p:spTree>
    <p:extLst>
      <p:ext uri="{BB962C8B-B14F-4D97-AF65-F5344CB8AC3E}">
        <p14:creationId xmlns:p14="http://schemas.microsoft.com/office/powerpoint/2010/main" val="882928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9E113F32-3E6D-4F9A-A773-66183D9F62AD}" type="slidenum">
              <a:rPr lang="en-ID" smtClean="0"/>
              <a:t>‹#›</a:t>
            </a:fld>
            <a:endParaRPr lang="en-ID"/>
          </a:p>
        </p:txBody>
      </p:sp>
      <p:sp>
        <p:nvSpPr>
          <p:cNvPr id="7" name="Rectangle 6">
            <a:extLst>
              <a:ext uri="{FF2B5EF4-FFF2-40B4-BE49-F238E27FC236}">
                <a16:creationId xmlns:a16="http://schemas.microsoft.com/office/drawing/2014/main" id="{7E105AC0-6A11-984D-8903-28B8AC302B66}"/>
              </a:ext>
            </a:extLst>
          </p:cNvPr>
          <p:cNvSpPr/>
          <p:nvPr userDrawn="1"/>
        </p:nvSpPr>
        <p:spPr>
          <a:xfrm>
            <a:off x="0" y="4747846"/>
            <a:ext cx="9144000" cy="395654"/>
          </a:xfrm>
          <a:prstGeom prst="rect">
            <a:avLst/>
          </a:prstGeom>
          <a:solidFill>
            <a:srgbClr val="182B3C"/>
          </a:solidFill>
          <a:ln>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F31F6A-B53A-824B-B4A4-382219BF7960}"/>
              </a:ext>
            </a:extLst>
          </p:cNvPr>
          <p:cNvSpPr/>
          <p:nvPr userDrawn="1"/>
        </p:nvSpPr>
        <p:spPr>
          <a:xfrm>
            <a:off x="0" y="0"/>
            <a:ext cx="9144000" cy="5143500"/>
          </a:xfrm>
          <a:prstGeom prst="rect">
            <a:avLst/>
          </a:prstGeom>
          <a:noFill/>
          <a:ln w="57150">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0">
            <a:extLst>
              <a:ext uri="{FF2B5EF4-FFF2-40B4-BE49-F238E27FC236}">
                <a16:creationId xmlns:a16="http://schemas.microsoft.com/office/drawing/2014/main" id="{CE88ABC1-ACE8-B34D-9FF1-B08FF0B8C0F6}"/>
              </a:ext>
            </a:extLst>
          </p:cNvPr>
          <p:cNvSpPr txBox="1">
            <a:spLocks/>
          </p:cNvSpPr>
          <p:nvPr userDrawn="1"/>
        </p:nvSpPr>
        <p:spPr>
          <a:xfrm>
            <a:off x="7011865" y="4808751"/>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bg1"/>
                </a:solidFill>
                <a:latin typeface="Montserrat"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E113F32-3E6D-4F9A-A773-66183D9F62AD}" type="slidenum">
              <a:rPr lang="en-ID" smtClean="0"/>
              <a:pPr/>
              <a:t>‹#›</a:t>
            </a:fld>
            <a:endParaRPr lang="en-ID"/>
          </a:p>
        </p:txBody>
      </p:sp>
      <p:pic>
        <p:nvPicPr>
          <p:cNvPr id="10" name="Picture 9">
            <a:extLst>
              <a:ext uri="{FF2B5EF4-FFF2-40B4-BE49-F238E27FC236}">
                <a16:creationId xmlns:a16="http://schemas.microsoft.com/office/drawing/2014/main" id="{463C2911-808A-ED48-A527-CA02957925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1065" y="4277338"/>
            <a:ext cx="838200" cy="440055"/>
          </a:xfrm>
          <a:prstGeom prst="rect">
            <a:avLst/>
          </a:prstGeom>
        </p:spPr>
      </p:pic>
    </p:spTree>
    <p:extLst>
      <p:ext uri="{BB962C8B-B14F-4D97-AF65-F5344CB8AC3E}">
        <p14:creationId xmlns:p14="http://schemas.microsoft.com/office/powerpoint/2010/main" val="1037788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586BB16-B146-4506-8BF9-C7E91AF71A5E}"/>
              </a:ext>
            </a:extLst>
          </p:cNvPr>
          <p:cNvSpPr>
            <a:spLocks noGrp="1"/>
          </p:cNvSpPr>
          <p:nvPr>
            <p:ph type="pic" sz="quarter" idx="10"/>
          </p:nvPr>
        </p:nvSpPr>
        <p:spPr>
          <a:xfrm>
            <a:off x="0" y="0"/>
            <a:ext cx="9144000" cy="51435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en-ID"/>
          </a:p>
        </p:txBody>
      </p:sp>
      <p:sp>
        <p:nvSpPr>
          <p:cNvPr id="3" name="Rectangle 2">
            <a:extLst>
              <a:ext uri="{FF2B5EF4-FFF2-40B4-BE49-F238E27FC236}">
                <a16:creationId xmlns:a16="http://schemas.microsoft.com/office/drawing/2014/main" id="{47E2D5C1-AA66-7847-B3C0-1EB53BF628B5}"/>
              </a:ext>
            </a:extLst>
          </p:cNvPr>
          <p:cNvSpPr/>
          <p:nvPr userDrawn="1"/>
        </p:nvSpPr>
        <p:spPr>
          <a:xfrm>
            <a:off x="0" y="4747846"/>
            <a:ext cx="9144000" cy="395654"/>
          </a:xfrm>
          <a:prstGeom prst="rect">
            <a:avLst/>
          </a:prstGeom>
          <a:solidFill>
            <a:srgbClr val="18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A7B7BB-7256-1148-ABC0-EC75A28B76AA}"/>
              </a:ext>
            </a:extLst>
          </p:cNvPr>
          <p:cNvSpPr/>
          <p:nvPr userDrawn="1"/>
        </p:nvSpPr>
        <p:spPr>
          <a:xfrm>
            <a:off x="0" y="0"/>
            <a:ext cx="9144000" cy="5143500"/>
          </a:xfrm>
          <a:prstGeom prst="rect">
            <a:avLst/>
          </a:prstGeom>
          <a:noFill/>
          <a:ln w="57150">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0">
            <a:extLst>
              <a:ext uri="{FF2B5EF4-FFF2-40B4-BE49-F238E27FC236}">
                <a16:creationId xmlns:a16="http://schemas.microsoft.com/office/drawing/2014/main" id="{18E4B4B5-886E-614F-9423-90111BFF7677}"/>
              </a:ext>
            </a:extLst>
          </p:cNvPr>
          <p:cNvSpPr>
            <a:spLocks noGrp="1"/>
          </p:cNvSpPr>
          <p:nvPr>
            <p:ph type="sldNum" sz="quarter" idx="13"/>
          </p:nvPr>
        </p:nvSpPr>
        <p:spPr>
          <a:xfrm>
            <a:off x="7011865" y="4808751"/>
            <a:ext cx="2057400" cy="273844"/>
          </a:xfrm>
        </p:spPr>
        <p:txBody>
          <a:bodyPr/>
          <a:lstStyle>
            <a:lvl1pPr>
              <a:defRPr b="1" i="0">
                <a:solidFill>
                  <a:schemeClr val="bg1"/>
                </a:solidFill>
                <a:latin typeface="Montserrat" pitchFamily="2" charset="77"/>
              </a:defRPr>
            </a:lvl1pPr>
          </a:lstStyle>
          <a:p>
            <a:fld id="{9E113F32-3E6D-4F9A-A773-66183D9F62AD}" type="slidenum">
              <a:rPr lang="en-ID" smtClean="0"/>
              <a:pPr/>
              <a:t>‹#›</a:t>
            </a:fld>
            <a:endParaRPr lang="en-ID"/>
          </a:p>
        </p:txBody>
      </p:sp>
      <p:pic>
        <p:nvPicPr>
          <p:cNvPr id="7" name="Picture 6">
            <a:extLst>
              <a:ext uri="{FF2B5EF4-FFF2-40B4-BE49-F238E27FC236}">
                <a16:creationId xmlns:a16="http://schemas.microsoft.com/office/drawing/2014/main" id="{1ACBE14A-009A-3B4B-BDD7-B05A9C94BB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1065" y="4277338"/>
            <a:ext cx="838200" cy="440055"/>
          </a:xfrm>
          <a:prstGeom prst="rect">
            <a:avLst/>
          </a:prstGeom>
        </p:spPr>
      </p:pic>
    </p:spTree>
    <p:extLst>
      <p:ext uri="{BB962C8B-B14F-4D97-AF65-F5344CB8AC3E}">
        <p14:creationId xmlns:p14="http://schemas.microsoft.com/office/powerpoint/2010/main" val="245268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hoto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1802A36-3A1A-40FD-BFF7-FAD04A10C6F0}"/>
              </a:ext>
            </a:extLst>
          </p:cNvPr>
          <p:cNvSpPr>
            <a:spLocks noGrp="1"/>
          </p:cNvSpPr>
          <p:nvPr>
            <p:ph type="pic" sz="quarter" idx="10"/>
          </p:nvPr>
        </p:nvSpPr>
        <p:spPr>
          <a:xfrm>
            <a:off x="32804" y="28704"/>
            <a:ext cx="3644949" cy="4719142"/>
          </a:xfrm>
          <a:custGeom>
            <a:avLst/>
            <a:gdLst>
              <a:gd name="connsiteX0" fmla="*/ 0 w 4903670"/>
              <a:gd name="connsiteY0" fmla="*/ 0 h 6858000"/>
              <a:gd name="connsiteX1" fmla="*/ 4903670 w 4903670"/>
              <a:gd name="connsiteY1" fmla="*/ 0 h 6858000"/>
              <a:gd name="connsiteX2" fmla="*/ 4903670 w 4903670"/>
              <a:gd name="connsiteY2" fmla="*/ 6858000 h 6858000"/>
              <a:gd name="connsiteX3" fmla="*/ 0 w 49036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903670" h="6858000">
                <a:moveTo>
                  <a:pt x="0" y="0"/>
                </a:moveTo>
                <a:lnTo>
                  <a:pt x="4903670" y="0"/>
                </a:lnTo>
                <a:lnTo>
                  <a:pt x="4903670" y="6858000"/>
                </a:lnTo>
                <a:lnTo>
                  <a:pt x="0" y="6858000"/>
                </a:lnTo>
                <a:close/>
              </a:path>
            </a:pathLst>
          </a:custGeom>
          <a:ln>
            <a:solidFill>
              <a:srgbClr val="182B3C"/>
            </a:solidFill>
          </a:ln>
        </p:spPr>
        <p:txBody>
          <a:bodyPr wrap="square">
            <a:noAutofit/>
          </a:bodyPr>
          <a:lstStyle/>
          <a:p>
            <a:endParaRPr lang="en-ID"/>
          </a:p>
        </p:txBody>
      </p:sp>
      <p:sp>
        <p:nvSpPr>
          <p:cNvPr id="3" name="Rectangle 2">
            <a:extLst>
              <a:ext uri="{FF2B5EF4-FFF2-40B4-BE49-F238E27FC236}">
                <a16:creationId xmlns:a16="http://schemas.microsoft.com/office/drawing/2014/main" id="{CCE0E12A-9852-43FE-91BC-51D666804CB8}"/>
              </a:ext>
            </a:extLst>
          </p:cNvPr>
          <p:cNvSpPr/>
          <p:nvPr userDrawn="1"/>
        </p:nvSpPr>
        <p:spPr>
          <a:xfrm>
            <a:off x="3677753" y="3295650"/>
            <a:ext cx="131144" cy="1847850"/>
          </a:xfrm>
          <a:prstGeom prst="rect">
            <a:avLst/>
          </a:prstGeom>
          <a:solidFill>
            <a:srgbClr val="6D8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b="0" i="0">
              <a:latin typeface="Calibri Regular"/>
            </a:endParaRPr>
          </a:p>
        </p:txBody>
      </p:sp>
      <p:sp>
        <p:nvSpPr>
          <p:cNvPr id="8" name="Rectangle 7">
            <a:extLst>
              <a:ext uri="{FF2B5EF4-FFF2-40B4-BE49-F238E27FC236}">
                <a16:creationId xmlns:a16="http://schemas.microsoft.com/office/drawing/2014/main" id="{4654A87D-457D-C241-B486-3B842CA5BCC9}"/>
              </a:ext>
            </a:extLst>
          </p:cNvPr>
          <p:cNvSpPr/>
          <p:nvPr userDrawn="1"/>
        </p:nvSpPr>
        <p:spPr>
          <a:xfrm>
            <a:off x="0" y="4747846"/>
            <a:ext cx="9144000" cy="395654"/>
          </a:xfrm>
          <a:prstGeom prst="rect">
            <a:avLst/>
          </a:prstGeom>
          <a:solidFill>
            <a:srgbClr val="18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B79883E-D3CA-41ED-85DA-C4839B77CD28}"/>
              </a:ext>
            </a:extLst>
          </p:cNvPr>
          <p:cNvSpPr/>
          <p:nvPr userDrawn="1"/>
        </p:nvSpPr>
        <p:spPr>
          <a:xfrm>
            <a:off x="3677753" y="0"/>
            <a:ext cx="131144" cy="3295650"/>
          </a:xfrm>
          <a:prstGeom prst="rect">
            <a:avLst/>
          </a:prstGeom>
          <a:solidFill>
            <a:srgbClr val="18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b="0" i="0">
              <a:latin typeface="Calibri Regular"/>
            </a:endParaRPr>
          </a:p>
        </p:txBody>
      </p:sp>
      <p:sp>
        <p:nvSpPr>
          <p:cNvPr id="6" name="Rectangle 5">
            <a:extLst>
              <a:ext uri="{FF2B5EF4-FFF2-40B4-BE49-F238E27FC236}">
                <a16:creationId xmlns:a16="http://schemas.microsoft.com/office/drawing/2014/main" id="{4E3F604C-5014-AB49-8CC0-820F7D4E339E}"/>
              </a:ext>
            </a:extLst>
          </p:cNvPr>
          <p:cNvSpPr/>
          <p:nvPr userDrawn="1"/>
        </p:nvSpPr>
        <p:spPr>
          <a:xfrm>
            <a:off x="0" y="0"/>
            <a:ext cx="9144000" cy="5143500"/>
          </a:xfrm>
          <a:prstGeom prst="rect">
            <a:avLst/>
          </a:prstGeom>
          <a:noFill/>
          <a:ln w="57150">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5C99E72E-91BC-BF41-9908-7ED98FDD7528}"/>
              </a:ext>
            </a:extLst>
          </p:cNvPr>
          <p:cNvSpPr>
            <a:spLocks noGrp="1"/>
          </p:cNvSpPr>
          <p:nvPr>
            <p:ph type="sldNum" sz="quarter" idx="13"/>
          </p:nvPr>
        </p:nvSpPr>
        <p:spPr>
          <a:xfrm>
            <a:off x="7011865" y="4808751"/>
            <a:ext cx="2057400" cy="273844"/>
          </a:xfrm>
        </p:spPr>
        <p:txBody>
          <a:bodyPr/>
          <a:lstStyle>
            <a:lvl1pPr>
              <a:defRPr b="1" i="0">
                <a:solidFill>
                  <a:schemeClr val="bg1"/>
                </a:solidFill>
                <a:latin typeface="Montserrat" pitchFamily="2" charset="77"/>
              </a:defRPr>
            </a:lvl1pPr>
          </a:lstStyle>
          <a:p>
            <a:fld id="{9E113F32-3E6D-4F9A-A773-66183D9F62AD}" type="slidenum">
              <a:rPr lang="en-ID" smtClean="0"/>
              <a:pPr/>
              <a:t>‹#›</a:t>
            </a:fld>
            <a:endParaRPr lang="en-ID"/>
          </a:p>
        </p:txBody>
      </p:sp>
      <p:pic>
        <p:nvPicPr>
          <p:cNvPr id="16" name="Picture 15">
            <a:extLst>
              <a:ext uri="{FF2B5EF4-FFF2-40B4-BE49-F238E27FC236}">
                <a16:creationId xmlns:a16="http://schemas.microsoft.com/office/drawing/2014/main" id="{3BB37720-40E5-0842-BA07-AE0A0DB22A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1065" y="4277338"/>
            <a:ext cx="838200" cy="440055"/>
          </a:xfrm>
          <a:prstGeom prst="rect">
            <a:avLst/>
          </a:prstGeom>
        </p:spPr>
      </p:pic>
      <p:sp>
        <p:nvSpPr>
          <p:cNvPr id="4" name="Content Placeholder 2">
            <a:extLst>
              <a:ext uri="{FF2B5EF4-FFF2-40B4-BE49-F238E27FC236}">
                <a16:creationId xmlns:a16="http://schemas.microsoft.com/office/drawing/2014/main" id="{2D057D95-60A7-3C40-12C8-9E10A5958478}"/>
              </a:ext>
            </a:extLst>
          </p:cNvPr>
          <p:cNvSpPr>
            <a:spLocks noGrp="1"/>
          </p:cNvSpPr>
          <p:nvPr>
            <p:ph sz="half" idx="1"/>
          </p:nvPr>
        </p:nvSpPr>
        <p:spPr>
          <a:xfrm>
            <a:off x="4076881" y="1111642"/>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0877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4FDC31C-5A8A-446E-ADFF-75E1F97D4E08}"/>
              </a:ext>
            </a:extLst>
          </p:cNvPr>
          <p:cNvGrpSpPr/>
          <p:nvPr userDrawn="1"/>
        </p:nvGrpSpPr>
        <p:grpSpPr>
          <a:xfrm>
            <a:off x="5579578" y="0"/>
            <a:ext cx="131144" cy="5143500"/>
            <a:chOff x="7439437" y="0"/>
            <a:chExt cx="174859" cy="6858000"/>
          </a:xfrm>
        </p:grpSpPr>
        <p:sp>
          <p:nvSpPr>
            <p:cNvPr id="8" name="Rectangle 7">
              <a:extLst>
                <a:ext uri="{FF2B5EF4-FFF2-40B4-BE49-F238E27FC236}">
                  <a16:creationId xmlns:a16="http://schemas.microsoft.com/office/drawing/2014/main" id="{C0B42BE2-9D1E-4A56-8265-1D617894C6F3}"/>
                </a:ext>
              </a:extLst>
            </p:cNvPr>
            <p:cNvSpPr/>
            <p:nvPr/>
          </p:nvSpPr>
          <p:spPr>
            <a:xfrm>
              <a:off x="7439437" y="0"/>
              <a:ext cx="174859" cy="4394200"/>
            </a:xfrm>
            <a:prstGeom prst="rect">
              <a:avLst/>
            </a:prstGeom>
            <a:solidFill>
              <a:srgbClr val="18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b="0" i="0">
                <a:latin typeface="Calibri Regular"/>
              </a:endParaRPr>
            </a:p>
          </p:txBody>
        </p:sp>
        <p:sp>
          <p:nvSpPr>
            <p:cNvPr id="9" name="Rectangle 8">
              <a:extLst>
                <a:ext uri="{FF2B5EF4-FFF2-40B4-BE49-F238E27FC236}">
                  <a16:creationId xmlns:a16="http://schemas.microsoft.com/office/drawing/2014/main" id="{DA385B06-6E6A-47FF-800D-5CEA8B3EACA3}"/>
                </a:ext>
              </a:extLst>
            </p:cNvPr>
            <p:cNvSpPr/>
            <p:nvPr/>
          </p:nvSpPr>
          <p:spPr>
            <a:xfrm>
              <a:off x="7439437" y="4394200"/>
              <a:ext cx="174859" cy="2463800"/>
            </a:xfrm>
            <a:prstGeom prst="rect">
              <a:avLst/>
            </a:prstGeom>
            <a:solidFill>
              <a:srgbClr val="6D8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b="0" i="0">
                <a:latin typeface="Calibri Regular"/>
              </a:endParaRPr>
            </a:p>
          </p:txBody>
        </p:sp>
      </p:grpSp>
      <p:sp>
        <p:nvSpPr>
          <p:cNvPr id="12" name="Picture Placeholder 11">
            <a:extLst>
              <a:ext uri="{FF2B5EF4-FFF2-40B4-BE49-F238E27FC236}">
                <a16:creationId xmlns:a16="http://schemas.microsoft.com/office/drawing/2014/main" id="{B839F5EF-A3E1-427D-AD2E-8EF7D4AE0EF7}"/>
              </a:ext>
            </a:extLst>
          </p:cNvPr>
          <p:cNvSpPr>
            <a:spLocks noGrp="1"/>
          </p:cNvSpPr>
          <p:nvPr>
            <p:ph type="pic" sz="quarter" idx="10"/>
          </p:nvPr>
        </p:nvSpPr>
        <p:spPr>
          <a:xfrm>
            <a:off x="5710722" y="0"/>
            <a:ext cx="3433278" cy="5143500"/>
          </a:xfrm>
          <a:custGeom>
            <a:avLst/>
            <a:gdLst>
              <a:gd name="connsiteX0" fmla="*/ 0 w 4577704"/>
              <a:gd name="connsiteY0" fmla="*/ 0 h 6858000"/>
              <a:gd name="connsiteX1" fmla="*/ 4577704 w 4577704"/>
              <a:gd name="connsiteY1" fmla="*/ 0 h 6858000"/>
              <a:gd name="connsiteX2" fmla="*/ 4577704 w 4577704"/>
              <a:gd name="connsiteY2" fmla="*/ 6858000 h 6858000"/>
              <a:gd name="connsiteX3" fmla="*/ 0 w 45777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7704" h="6858000">
                <a:moveTo>
                  <a:pt x="0" y="0"/>
                </a:moveTo>
                <a:lnTo>
                  <a:pt x="4577704" y="0"/>
                </a:lnTo>
                <a:lnTo>
                  <a:pt x="4577704" y="6858000"/>
                </a:lnTo>
                <a:lnTo>
                  <a:pt x="0" y="6858000"/>
                </a:lnTo>
                <a:close/>
              </a:path>
            </a:pathLst>
          </a:custGeom>
        </p:spPr>
        <p:txBody>
          <a:bodyPr wrap="square">
            <a:noAutofit/>
          </a:bodyPr>
          <a:lstStyle/>
          <a:p>
            <a:endParaRPr lang="en-ID"/>
          </a:p>
        </p:txBody>
      </p:sp>
      <p:sp>
        <p:nvSpPr>
          <p:cNvPr id="6" name="Rectangle 5">
            <a:extLst>
              <a:ext uri="{FF2B5EF4-FFF2-40B4-BE49-F238E27FC236}">
                <a16:creationId xmlns:a16="http://schemas.microsoft.com/office/drawing/2014/main" id="{C9AA9687-93B1-764B-984E-6AE7D278A3C6}"/>
              </a:ext>
            </a:extLst>
          </p:cNvPr>
          <p:cNvSpPr/>
          <p:nvPr userDrawn="1"/>
        </p:nvSpPr>
        <p:spPr>
          <a:xfrm>
            <a:off x="0" y="4747846"/>
            <a:ext cx="9144000" cy="395654"/>
          </a:xfrm>
          <a:prstGeom prst="rect">
            <a:avLst/>
          </a:prstGeom>
          <a:solidFill>
            <a:srgbClr val="18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7B8E58-A42C-F14D-8B4B-9C8D3EA47AA5}"/>
              </a:ext>
            </a:extLst>
          </p:cNvPr>
          <p:cNvSpPr/>
          <p:nvPr userDrawn="1"/>
        </p:nvSpPr>
        <p:spPr>
          <a:xfrm>
            <a:off x="0" y="0"/>
            <a:ext cx="9144000" cy="5143500"/>
          </a:xfrm>
          <a:prstGeom prst="rect">
            <a:avLst/>
          </a:prstGeom>
          <a:noFill/>
          <a:ln w="57150">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F07E01BE-A9E8-5041-95E9-FCAC56C4C4E4}"/>
              </a:ext>
            </a:extLst>
          </p:cNvPr>
          <p:cNvSpPr>
            <a:spLocks noGrp="1"/>
          </p:cNvSpPr>
          <p:nvPr>
            <p:ph type="sldNum" sz="quarter" idx="13"/>
          </p:nvPr>
        </p:nvSpPr>
        <p:spPr>
          <a:xfrm>
            <a:off x="7011865" y="4808751"/>
            <a:ext cx="2057400" cy="273844"/>
          </a:xfrm>
        </p:spPr>
        <p:txBody>
          <a:bodyPr/>
          <a:lstStyle>
            <a:lvl1pPr>
              <a:defRPr b="1" i="0">
                <a:solidFill>
                  <a:schemeClr val="bg1"/>
                </a:solidFill>
                <a:latin typeface="Montserrat" pitchFamily="2" charset="77"/>
              </a:defRPr>
            </a:lvl1pPr>
          </a:lstStyle>
          <a:p>
            <a:fld id="{9E113F32-3E6D-4F9A-A773-66183D9F62AD}" type="slidenum">
              <a:rPr lang="en-ID" smtClean="0"/>
              <a:pPr/>
              <a:t>‹#›</a:t>
            </a:fld>
            <a:endParaRPr lang="en-ID"/>
          </a:p>
        </p:txBody>
      </p:sp>
      <p:pic>
        <p:nvPicPr>
          <p:cNvPr id="13" name="Picture 12">
            <a:extLst>
              <a:ext uri="{FF2B5EF4-FFF2-40B4-BE49-F238E27FC236}">
                <a16:creationId xmlns:a16="http://schemas.microsoft.com/office/drawing/2014/main" id="{7EFB00B0-82F8-A049-8B92-07029ACE88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1065" y="4277338"/>
            <a:ext cx="838200" cy="440055"/>
          </a:xfrm>
          <a:prstGeom prst="rect">
            <a:avLst/>
          </a:prstGeom>
        </p:spPr>
      </p:pic>
      <p:sp>
        <p:nvSpPr>
          <p:cNvPr id="2" name="Content Placeholder 2">
            <a:extLst>
              <a:ext uri="{FF2B5EF4-FFF2-40B4-BE49-F238E27FC236}">
                <a16:creationId xmlns:a16="http://schemas.microsoft.com/office/drawing/2014/main" id="{3FA45A27-6643-A1D5-B70E-AFBA1BB8E170}"/>
              </a:ext>
            </a:extLst>
          </p:cNvPr>
          <p:cNvSpPr>
            <a:spLocks noGrp="1"/>
          </p:cNvSpPr>
          <p:nvPr>
            <p:ph sz="half" idx="1"/>
          </p:nvPr>
        </p:nvSpPr>
        <p:spPr>
          <a:xfrm>
            <a:off x="433207" y="1130960"/>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849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P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2E77EAB-8151-4F81-B645-236E967BA9FB}"/>
              </a:ext>
            </a:extLst>
          </p:cNvPr>
          <p:cNvSpPr>
            <a:spLocks noGrp="1"/>
          </p:cNvSpPr>
          <p:nvPr>
            <p:ph type="pic" sz="quarter" idx="10"/>
          </p:nvPr>
        </p:nvSpPr>
        <p:spPr>
          <a:xfrm>
            <a:off x="536377" y="495300"/>
            <a:ext cx="3368873" cy="4648200"/>
          </a:xfrm>
          <a:custGeom>
            <a:avLst/>
            <a:gdLst>
              <a:gd name="connsiteX0" fmla="*/ 0 w 4491831"/>
              <a:gd name="connsiteY0" fmla="*/ 0 h 6197600"/>
              <a:gd name="connsiteX1" fmla="*/ 4491831 w 4491831"/>
              <a:gd name="connsiteY1" fmla="*/ 0 h 6197600"/>
              <a:gd name="connsiteX2" fmla="*/ 4491831 w 4491831"/>
              <a:gd name="connsiteY2" fmla="*/ 6197600 h 6197600"/>
              <a:gd name="connsiteX3" fmla="*/ 0 w 4491831"/>
              <a:gd name="connsiteY3" fmla="*/ 6197600 h 6197600"/>
            </a:gdLst>
            <a:ahLst/>
            <a:cxnLst>
              <a:cxn ang="0">
                <a:pos x="connsiteX0" y="connsiteY0"/>
              </a:cxn>
              <a:cxn ang="0">
                <a:pos x="connsiteX1" y="connsiteY1"/>
              </a:cxn>
              <a:cxn ang="0">
                <a:pos x="connsiteX2" y="connsiteY2"/>
              </a:cxn>
              <a:cxn ang="0">
                <a:pos x="connsiteX3" y="connsiteY3"/>
              </a:cxn>
            </a:cxnLst>
            <a:rect l="l" t="t" r="r" b="b"/>
            <a:pathLst>
              <a:path w="4491831" h="6197600">
                <a:moveTo>
                  <a:pt x="0" y="0"/>
                </a:moveTo>
                <a:lnTo>
                  <a:pt x="4491831" y="0"/>
                </a:lnTo>
                <a:lnTo>
                  <a:pt x="4491831" y="6197600"/>
                </a:lnTo>
                <a:lnTo>
                  <a:pt x="0" y="6197600"/>
                </a:lnTo>
                <a:close/>
              </a:path>
            </a:pathLst>
          </a:custGeom>
          <a:ln w="57150">
            <a:noFill/>
          </a:ln>
          <a:effectLst/>
        </p:spPr>
        <p:txBody>
          <a:bodyPr wrap="square">
            <a:noAutofit/>
          </a:bodyPr>
          <a:lstStyle/>
          <a:p>
            <a:endParaRPr lang="en-ID"/>
          </a:p>
        </p:txBody>
      </p:sp>
      <p:sp>
        <p:nvSpPr>
          <p:cNvPr id="3" name="Rectangle 2">
            <a:extLst>
              <a:ext uri="{FF2B5EF4-FFF2-40B4-BE49-F238E27FC236}">
                <a16:creationId xmlns:a16="http://schemas.microsoft.com/office/drawing/2014/main" id="{6BF71889-426A-FB42-89EA-73188B8D0093}"/>
              </a:ext>
            </a:extLst>
          </p:cNvPr>
          <p:cNvSpPr/>
          <p:nvPr userDrawn="1"/>
        </p:nvSpPr>
        <p:spPr>
          <a:xfrm>
            <a:off x="0" y="4747846"/>
            <a:ext cx="9144000" cy="395654"/>
          </a:xfrm>
          <a:prstGeom prst="rect">
            <a:avLst/>
          </a:prstGeom>
          <a:solidFill>
            <a:srgbClr val="18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F1F308-DCC3-8F45-842C-8208463AE2B9}"/>
              </a:ext>
            </a:extLst>
          </p:cNvPr>
          <p:cNvSpPr/>
          <p:nvPr userDrawn="1"/>
        </p:nvSpPr>
        <p:spPr>
          <a:xfrm>
            <a:off x="0" y="0"/>
            <a:ext cx="9144000" cy="5143500"/>
          </a:xfrm>
          <a:prstGeom prst="rect">
            <a:avLst/>
          </a:prstGeom>
          <a:noFill/>
          <a:ln w="57150">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0">
            <a:extLst>
              <a:ext uri="{FF2B5EF4-FFF2-40B4-BE49-F238E27FC236}">
                <a16:creationId xmlns:a16="http://schemas.microsoft.com/office/drawing/2014/main" id="{9CC98A58-5054-4B41-A615-08C4DFF89987}"/>
              </a:ext>
            </a:extLst>
          </p:cNvPr>
          <p:cNvSpPr>
            <a:spLocks noGrp="1"/>
          </p:cNvSpPr>
          <p:nvPr>
            <p:ph type="sldNum" sz="quarter" idx="13"/>
          </p:nvPr>
        </p:nvSpPr>
        <p:spPr>
          <a:xfrm>
            <a:off x="7011865" y="4808751"/>
            <a:ext cx="2057400" cy="273844"/>
          </a:xfrm>
        </p:spPr>
        <p:txBody>
          <a:bodyPr/>
          <a:lstStyle>
            <a:lvl1pPr>
              <a:defRPr b="1" i="0">
                <a:solidFill>
                  <a:schemeClr val="bg1"/>
                </a:solidFill>
                <a:latin typeface="Montserrat" pitchFamily="2" charset="77"/>
              </a:defRPr>
            </a:lvl1pPr>
          </a:lstStyle>
          <a:p>
            <a:fld id="{9E113F32-3E6D-4F9A-A773-66183D9F62AD}" type="slidenum">
              <a:rPr lang="en-ID" smtClean="0"/>
              <a:pPr/>
              <a:t>‹#›</a:t>
            </a:fld>
            <a:endParaRPr lang="en-ID"/>
          </a:p>
        </p:txBody>
      </p:sp>
      <p:sp>
        <p:nvSpPr>
          <p:cNvPr id="2" name="Content Placeholder 2">
            <a:extLst>
              <a:ext uri="{FF2B5EF4-FFF2-40B4-BE49-F238E27FC236}">
                <a16:creationId xmlns:a16="http://schemas.microsoft.com/office/drawing/2014/main" id="{C0135C87-9349-D63B-8F4A-B63A9F74F7A2}"/>
              </a:ext>
            </a:extLst>
          </p:cNvPr>
          <p:cNvSpPr>
            <a:spLocks noGrp="1"/>
          </p:cNvSpPr>
          <p:nvPr>
            <p:ph sz="half" idx="1"/>
          </p:nvPr>
        </p:nvSpPr>
        <p:spPr>
          <a:xfrm>
            <a:off x="4102639" y="1060127"/>
            <a:ext cx="3886200" cy="356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A67B2C9-DF7E-1895-16E8-08347F74FD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1065" y="4277338"/>
            <a:ext cx="838200" cy="440055"/>
          </a:xfrm>
          <a:prstGeom prst="rect">
            <a:avLst/>
          </a:prstGeom>
        </p:spPr>
      </p:pic>
    </p:spTree>
    <p:extLst>
      <p:ext uri="{BB962C8B-B14F-4D97-AF65-F5344CB8AC3E}">
        <p14:creationId xmlns:p14="http://schemas.microsoft.com/office/powerpoint/2010/main" val="561318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075339-9FC7-AF4C-8F94-76CE35500EC7}"/>
              </a:ext>
            </a:extLst>
          </p:cNvPr>
          <p:cNvSpPr/>
          <p:nvPr userDrawn="1"/>
        </p:nvSpPr>
        <p:spPr>
          <a:xfrm>
            <a:off x="0" y="4747846"/>
            <a:ext cx="9144000" cy="395654"/>
          </a:xfrm>
          <a:prstGeom prst="rect">
            <a:avLst/>
          </a:prstGeom>
          <a:solidFill>
            <a:srgbClr val="18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FFF21C5-E5EB-214F-8369-91DC075CC14C}"/>
              </a:ext>
            </a:extLst>
          </p:cNvPr>
          <p:cNvSpPr/>
          <p:nvPr userDrawn="1"/>
        </p:nvSpPr>
        <p:spPr>
          <a:xfrm>
            <a:off x="0" y="0"/>
            <a:ext cx="9144000" cy="5143500"/>
          </a:xfrm>
          <a:prstGeom prst="rect">
            <a:avLst/>
          </a:prstGeom>
          <a:noFill/>
          <a:ln w="57150">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10">
            <a:extLst>
              <a:ext uri="{FF2B5EF4-FFF2-40B4-BE49-F238E27FC236}">
                <a16:creationId xmlns:a16="http://schemas.microsoft.com/office/drawing/2014/main" id="{AE920C69-67B7-9A47-97E3-21167E74A124}"/>
              </a:ext>
            </a:extLst>
          </p:cNvPr>
          <p:cNvSpPr>
            <a:spLocks noGrp="1"/>
          </p:cNvSpPr>
          <p:nvPr>
            <p:ph type="sldNum" sz="quarter" idx="13"/>
          </p:nvPr>
        </p:nvSpPr>
        <p:spPr>
          <a:xfrm>
            <a:off x="7011865" y="4808751"/>
            <a:ext cx="2057400" cy="273844"/>
          </a:xfrm>
        </p:spPr>
        <p:txBody>
          <a:bodyPr/>
          <a:lstStyle>
            <a:lvl1pPr>
              <a:defRPr b="1" i="0">
                <a:solidFill>
                  <a:schemeClr val="bg1"/>
                </a:solidFill>
                <a:latin typeface="Montserrat" pitchFamily="2" charset="77"/>
              </a:defRPr>
            </a:lvl1pPr>
          </a:lstStyle>
          <a:p>
            <a:fld id="{9E113F32-3E6D-4F9A-A773-66183D9F62AD}" type="slidenum">
              <a:rPr lang="en-ID" smtClean="0"/>
              <a:pPr/>
              <a:t>‹#›</a:t>
            </a:fld>
            <a:endParaRPr lang="en-ID"/>
          </a:p>
        </p:txBody>
      </p:sp>
      <p:pic>
        <p:nvPicPr>
          <p:cNvPr id="5" name="Picture 4">
            <a:extLst>
              <a:ext uri="{FF2B5EF4-FFF2-40B4-BE49-F238E27FC236}">
                <a16:creationId xmlns:a16="http://schemas.microsoft.com/office/drawing/2014/main" id="{4987294F-8CBE-3643-88A8-DB3938706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1065" y="4277338"/>
            <a:ext cx="838200" cy="440055"/>
          </a:xfrm>
          <a:prstGeom prst="rect">
            <a:avLst/>
          </a:prstGeom>
        </p:spPr>
      </p:pic>
    </p:spTree>
    <p:extLst>
      <p:ext uri="{BB962C8B-B14F-4D97-AF65-F5344CB8AC3E}">
        <p14:creationId xmlns:p14="http://schemas.microsoft.com/office/powerpoint/2010/main" val="235994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E2E7924-7049-714D-83EC-7AC0578FABF4}"/>
              </a:ext>
            </a:extLst>
          </p:cNvPr>
          <p:cNvSpPr/>
          <p:nvPr userDrawn="1"/>
        </p:nvSpPr>
        <p:spPr>
          <a:xfrm>
            <a:off x="3423125" y="1633019"/>
            <a:ext cx="2297751" cy="2970700"/>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b="0" i="0">
              <a:latin typeface="Calibri Regular"/>
            </a:endParaRPr>
          </a:p>
        </p:txBody>
      </p:sp>
      <p:sp>
        <p:nvSpPr>
          <p:cNvPr id="2" name="Rectangle 1">
            <a:extLst>
              <a:ext uri="{FF2B5EF4-FFF2-40B4-BE49-F238E27FC236}">
                <a16:creationId xmlns:a16="http://schemas.microsoft.com/office/drawing/2014/main" id="{2839CA1D-981A-4162-944B-96A41230A26A}"/>
              </a:ext>
            </a:extLst>
          </p:cNvPr>
          <p:cNvSpPr/>
          <p:nvPr userDrawn="1"/>
        </p:nvSpPr>
        <p:spPr>
          <a:xfrm>
            <a:off x="1038279" y="1633021"/>
            <a:ext cx="2297751" cy="2970700"/>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b="0" i="0">
              <a:latin typeface="Calibri Regular"/>
            </a:endParaRPr>
          </a:p>
        </p:txBody>
      </p:sp>
      <p:sp>
        <p:nvSpPr>
          <p:cNvPr id="3" name="Rectangle 2">
            <a:extLst>
              <a:ext uri="{FF2B5EF4-FFF2-40B4-BE49-F238E27FC236}">
                <a16:creationId xmlns:a16="http://schemas.microsoft.com/office/drawing/2014/main" id="{92295358-4B11-4476-A460-5FE886F6210A}"/>
              </a:ext>
            </a:extLst>
          </p:cNvPr>
          <p:cNvSpPr/>
          <p:nvPr userDrawn="1"/>
        </p:nvSpPr>
        <p:spPr>
          <a:xfrm>
            <a:off x="5807971" y="1633021"/>
            <a:ext cx="2297751" cy="2970700"/>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b="0" i="0">
              <a:latin typeface="Calibri Regular"/>
            </a:endParaRPr>
          </a:p>
        </p:txBody>
      </p:sp>
      <p:sp>
        <p:nvSpPr>
          <p:cNvPr id="9" name="Picture Placeholder 8">
            <a:extLst>
              <a:ext uri="{FF2B5EF4-FFF2-40B4-BE49-F238E27FC236}">
                <a16:creationId xmlns:a16="http://schemas.microsoft.com/office/drawing/2014/main" id="{04B27C9A-3928-4AFF-858C-411B859418F5}"/>
              </a:ext>
            </a:extLst>
          </p:cNvPr>
          <p:cNvSpPr>
            <a:spLocks noGrp="1"/>
          </p:cNvSpPr>
          <p:nvPr>
            <p:ph type="pic" sz="quarter" idx="10"/>
          </p:nvPr>
        </p:nvSpPr>
        <p:spPr>
          <a:xfrm>
            <a:off x="1038279" y="1633021"/>
            <a:ext cx="2297750" cy="1215029"/>
          </a:xfrm>
          <a:custGeom>
            <a:avLst/>
            <a:gdLst>
              <a:gd name="connsiteX0" fmla="*/ 0 w 3063667"/>
              <a:gd name="connsiteY0" fmla="*/ 0 h 1620038"/>
              <a:gd name="connsiteX1" fmla="*/ 3063667 w 3063667"/>
              <a:gd name="connsiteY1" fmla="*/ 0 h 1620038"/>
              <a:gd name="connsiteX2" fmla="*/ 3063667 w 3063667"/>
              <a:gd name="connsiteY2" fmla="*/ 1620038 h 1620038"/>
              <a:gd name="connsiteX3" fmla="*/ 0 w 3063667"/>
              <a:gd name="connsiteY3" fmla="*/ 1620038 h 1620038"/>
            </a:gdLst>
            <a:ahLst/>
            <a:cxnLst>
              <a:cxn ang="0">
                <a:pos x="connsiteX0" y="connsiteY0"/>
              </a:cxn>
              <a:cxn ang="0">
                <a:pos x="connsiteX1" y="connsiteY1"/>
              </a:cxn>
              <a:cxn ang="0">
                <a:pos x="connsiteX2" y="connsiteY2"/>
              </a:cxn>
              <a:cxn ang="0">
                <a:pos x="connsiteX3" y="connsiteY3"/>
              </a:cxn>
            </a:cxnLst>
            <a:rect l="l" t="t" r="r" b="b"/>
            <a:pathLst>
              <a:path w="3063667" h="1620038">
                <a:moveTo>
                  <a:pt x="0" y="0"/>
                </a:moveTo>
                <a:lnTo>
                  <a:pt x="3063667" y="0"/>
                </a:lnTo>
                <a:lnTo>
                  <a:pt x="3063667" y="1620038"/>
                </a:lnTo>
                <a:lnTo>
                  <a:pt x="0" y="1620038"/>
                </a:lnTo>
                <a:close/>
              </a:path>
            </a:pathLst>
          </a:custGeom>
        </p:spPr>
        <p:txBody>
          <a:bodyPr wrap="square">
            <a:noAutofit/>
          </a:bodyPr>
          <a:lstStyle/>
          <a:p>
            <a:endParaRPr lang="en-ID"/>
          </a:p>
        </p:txBody>
      </p:sp>
      <p:sp>
        <p:nvSpPr>
          <p:cNvPr id="12" name="Picture Placeholder 11">
            <a:extLst>
              <a:ext uri="{FF2B5EF4-FFF2-40B4-BE49-F238E27FC236}">
                <a16:creationId xmlns:a16="http://schemas.microsoft.com/office/drawing/2014/main" id="{F624556C-3E38-4184-B97C-5B819D96A172}"/>
              </a:ext>
            </a:extLst>
          </p:cNvPr>
          <p:cNvSpPr>
            <a:spLocks noGrp="1"/>
          </p:cNvSpPr>
          <p:nvPr>
            <p:ph type="pic" sz="quarter" idx="11"/>
          </p:nvPr>
        </p:nvSpPr>
        <p:spPr>
          <a:xfrm>
            <a:off x="3423126" y="1633019"/>
            <a:ext cx="2297750" cy="1215029"/>
          </a:xfrm>
          <a:custGeom>
            <a:avLst/>
            <a:gdLst>
              <a:gd name="connsiteX0" fmla="*/ 0 w 3063667"/>
              <a:gd name="connsiteY0" fmla="*/ 0 h 1620038"/>
              <a:gd name="connsiteX1" fmla="*/ 3063667 w 3063667"/>
              <a:gd name="connsiteY1" fmla="*/ 0 h 1620038"/>
              <a:gd name="connsiteX2" fmla="*/ 3063667 w 3063667"/>
              <a:gd name="connsiteY2" fmla="*/ 1620038 h 1620038"/>
              <a:gd name="connsiteX3" fmla="*/ 0 w 3063667"/>
              <a:gd name="connsiteY3" fmla="*/ 1620038 h 1620038"/>
            </a:gdLst>
            <a:ahLst/>
            <a:cxnLst>
              <a:cxn ang="0">
                <a:pos x="connsiteX0" y="connsiteY0"/>
              </a:cxn>
              <a:cxn ang="0">
                <a:pos x="connsiteX1" y="connsiteY1"/>
              </a:cxn>
              <a:cxn ang="0">
                <a:pos x="connsiteX2" y="connsiteY2"/>
              </a:cxn>
              <a:cxn ang="0">
                <a:pos x="connsiteX3" y="connsiteY3"/>
              </a:cxn>
            </a:cxnLst>
            <a:rect l="l" t="t" r="r" b="b"/>
            <a:pathLst>
              <a:path w="3063667" h="1620038">
                <a:moveTo>
                  <a:pt x="0" y="0"/>
                </a:moveTo>
                <a:lnTo>
                  <a:pt x="3063667" y="0"/>
                </a:lnTo>
                <a:lnTo>
                  <a:pt x="3063667" y="1620038"/>
                </a:lnTo>
                <a:lnTo>
                  <a:pt x="0" y="1620038"/>
                </a:lnTo>
                <a:close/>
              </a:path>
            </a:pathLst>
          </a:custGeom>
        </p:spPr>
        <p:txBody>
          <a:bodyPr wrap="square">
            <a:noAutofit/>
          </a:bodyPr>
          <a:lstStyle/>
          <a:p>
            <a:endParaRPr lang="en-ID"/>
          </a:p>
        </p:txBody>
      </p:sp>
      <p:sp>
        <p:nvSpPr>
          <p:cNvPr id="15" name="Picture Placeholder 14">
            <a:extLst>
              <a:ext uri="{FF2B5EF4-FFF2-40B4-BE49-F238E27FC236}">
                <a16:creationId xmlns:a16="http://schemas.microsoft.com/office/drawing/2014/main" id="{15269342-4F0E-4B26-A0CC-0BEB0720FBEC}"/>
              </a:ext>
            </a:extLst>
          </p:cNvPr>
          <p:cNvSpPr>
            <a:spLocks noGrp="1"/>
          </p:cNvSpPr>
          <p:nvPr>
            <p:ph type="pic" sz="quarter" idx="12"/>
          </p:nvPr>
        </p:nvSpPr>
        <p:spPr>
          <a:xfrm>
            <a:off x="5807972" y="1633019"/>
            <a:ext cx="2297750" cy="1215029"/>
          </a:xfrm>
          <a:custGeom>
            <a:avLst/>
            <a:gdLst>
              <a:gd name="connsiteX0" fmla="*/ 0 w 3063667"/>
              <a:gd name="connsiteY0" fmla="*/ 0 h 1620038"/>
              <a:gd name="connsiteX1" fmla="*/ 3063667 w 3063667"/>
              <a:gd name="connsiteY1" fmla="*/ 0 h 1620038"/>
              <a:gd name="connsiteX2" fmla="*/ 3063667 w 3063667"/>
              <a:gd name="connsiteY2" fmla="*/ 1620038 h 1620038"/>
              <a:gd name="connsiteX3" fmla="*/ 0 w 3063667"/>
              <a:gd name="connsiteY3" fmla="*/ 1620038 h 1620038"/>
            </a:gdLst>
            <a:ahLst/>
            <a:cxnLst>
              <a:cxn ang="0">
                <a:pos x="connsiteX0" y="connsiteY0"/>
              </a:cxn>
              <a:cxn ang="0">
                <a:pos x="connsiteX1" y="connsiteY1"/>
              </a:cxn>
              <a:cxn ang="0">
                <a:pos x="connsiteX2" y="connsiteY2"/>
              </a:cxn>
              <a:cxn ang="0">
                <a:pos x="connsiteX3" y="connsiteY3"/>
              </a:cxn>
            </a:cxnLst>
            <a:rect l="l" t="t" r="r" b="b"/>
            <a:pathLst>
              <a:path w="3063667" h="1620038">
                <a:moveTo>
                  <a:pt x="0" y="0"/>
                </a:moveTo>
                <a:lnTo>
                  <a:pt x="3063667" y="0"/>
                </a:lnTo>
                <a:lnTo>
                  <a:pt x="3063667" y="1620038"/>
                </a:lnTo>
                <a:lnTo>
                  <a:pt x="0" y="1620038"/>
                </a:lnTo>
                <a:close/>
              </a:path>
            </a:pathLst>
          </a:custGeom>
        </p:spPr>
        <p:txBody>
          <a:bodyPr wrap="square">
            <a:noAutofit/>
          </a:bodyPr>
          <a:lstStyle/>
          <a:p>
            <a:endParaRPr lang="en-ID"/>
          </a:p>
        </p:txBody>
      </p:sp>
      <p:sp>
        <p:nvSpPr>
          <p:cNvPr id="7" name="Rectangle 6">
            <a:extLst>
              <a:ext uri="{FF2B5EF4-FFF2-40B4-BE49-F238E27FC236}">
                <a16:creationId xmlns:a16="http://schemas.microsoft.com/office/drawing/2014/main" id="{AB07AE7F-5007-6641-9C01-29B5B13D6979}"/>
              </a:ext>
            </a:extLst>
          </p:cNvPr>
          <p:cNvSpPr/>
          <p:nvPr userDrawn="1"/>
        </p:nvSpPr>
        <p:spPr>
          <a:xfrm>
            <a:off x="0" y="4747846"/>
            <a:ext cx="9144000" cy="395654"/>
          </a:xfrm>
          <a:prstGeom prst="rect">
            <a:avLst/>
          </a:prstGeom>
          <a:solidFill>
            <a:srgbClr val="18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6D23119-4F61-6445-8085-F3C899ECAB3D}"/>
              </a:ext>
            </a:extLst>
          </p:cNvPr>
          <p:cNvSpPr/>
          <p:nvPr userDrawn="1"/>
        </p:nvSpPr>
        <p:spPr>
          <a:xfrm>
            <a:off x="0" y="0"/>
            <a:ext cx="9144000" cy="5143500"/>
          </a:xfrm>
          <a:prstGeom prst="rect">
            <a:avLst/>
          </a:prstGeom>
          <a:noFill/>
          <a:ln w="57150">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0">
            <a:extLst>
              <a:ext uri="{FF2B5EF4-FFF2-40B4-BE49-F238E27FC236}">
                <a16:creationId xmlns:a16="http://schemas.microsoft.com/office/drawing/2014/main" id="{36051424-EB76-AA4C-AC45-4507575ED9AA}"/>
              </a:ext>
            </a:extLst>
          </p:cNvPr>
          <p:cNvSpPr>
            <a:spLocks noGrp="1"/>
          </p:cNvSpPr>
          <p:nvPr>
            <p:ph type="sldNum" sz="quarter" idx="13"/>
          </p:nvPr>
        </p:nvSpPr>
        <p:spPr>
          <a:xfrm>
            <a:off x="7011865" y="4808751"/>
            <a:ext cx="2057400" cy="273844"/>
          </a:xfrm>
        </p:spPr>
        <p:txBody>
          <a:bodyPr/>
          <a:lstStyle>
            <a:lvl1pPr>
              <a:defRPr b="1" i="0">
                <a:solidFill>
                  <a:schemeClr val="bg1"/>
                </a:solidFill>
                <a:latin typeface="Montserrat" pitchFamily="2" charset="77"/>
              </a:defRPr>
            </a:lvl1pPr>
          </a:lstStyle>
          <a:p>
            <a:fld id="{9E113F32-3E6D-4F9A-A773-66183D9F62AD}" type="slidenum">
              <a:rPr lang="en-ID" smtClean="0"/>
              <a:pPr/>
              <a:t>‹#›</a:t>
            </a:fld>
            <a:endParaRPr lang="en-ID"/>
          </a:p>
        </p:txBody>
      </p:sp>
      <p:pic>
        <p:nvPicPr>
          <p:cNvPr id="11" name="Picture 10">
            <a:extLst>
              <a:ext uri="{FF2B5EF4-FFF2-40B4-BE49-F238E27FC236}">
                <a16:creationId xmlns:a16="http://schemas.microsoft.com/office/drawing/2014/main" id="{D2EFA545-FE2B-C24D-B9A1-AAFB6D720E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1065" y="4277338"/>
            <a:ext cx="838200" cy="440055"/>
          </a:xfrm>
          <a:prstGeom prst="rect">
            <a:avLst/>
          </a:prstGeom>
        </p:spPr>
      </p:pic>
    </p:spTree>
    <p:extLst>
      <p:ext uri="{BB962C8B-B14F-4D97-AF65-F5344CB8AC3E}">
        <p14:creationId xmlns:p14="http://schemas.microsoft.com/office/powerpoint/2010/main" val="2505250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258152C-46B5-4D22-A2E5-BD59DB222A93}"/>
              </a:ext>
            </a:extLst>
          </p:cNvPr>
          <p:cNvSpPr>
            <a:spLocks noGrp="1"/>
          </p:cNvSpPr>
          <p:nvPr>
            <p:ph type="pic" sz="quarter" idx="10"/>
          </p:nvPr>
        </p:nvSpPr>
        <p:spPr>
          <a:xfrm>
            <a:off x="4682692" y="648351"/>
            <a:ext cx="4326080" cy="3419906"/>
          </a:xfrm>
          <a:custGeom>
            <a:avLst/>
            <a:gdLst>
              <a:gd name="connsiteX0" fmla="*/ 0 w 4957010"/>
              <a:gd name="connsiteY0" fmla="*/ 0 h 2657722"/>
              <a:gd name="connsiteX1" fmla="*/ 4957010 w 4957010"/>
              <a:gd name="connsiteY1" fmla="*/ 0 h 2657722"/>
              <a:gd name="connsiteX2" fmla="*/ 4957010 w 4957010"/>
              <a:gd name="connsiteY2" fmla="*/ 2657722 h 2657722"/>
              <a:gd name="connsiteX3" fmla="*/ 0 w 4957010"/>
              <a:gd name="connsiteY3" fmla="*/ 2657722 h 2657722"/>
            </a:gdLst>
            <a:ahLst/>
            <a:cxnLst>
              <a:cxn ang="0">
                <a:pos x="connsiteX0" y="connsiteY0"/>
              </a:cxn>
              <a:cxn ang="0">
                <a:pos x="connsiteX1" y="connsiteY1"/>
              </a:cxn>
              <a:cxn ang="0">
                <a:pos x="connsiteX2" y="connsiteY2"/>
              </a:cxn>
              <a:cxn ang="0">
                <a:pos x="connsiteX3" y="connsiteY3"/>
              </a:cxn>
            </a:cxnLst>
            <a:rect l="l" t="t" r="r" b="b"/>
            <a:pathLst>
              <a:path w="4957010" h="2657722">
                <a:moveTo>
                  <a:pt x="0" y="0"/>
                </a:moveTo>
                <a:lnTo>
                  <a:pt x="4957010" y="0"/>
                </a:lnTo>
                <a:lnTo>
                  <a:pt x="4957010" y="2657722"/>
                </a:lnTo>
                <a:lnTo>
                  <a:pt x="0" y="2657722"/>
                </a:lnTo>
                <a:close/>
              </a:path>
            </a:pathLst>
          </a:custGeom>
        </p:spPr>
        <p:txBody>
          <a:bodyPr wrap="square">
            <a:noAutofit/>
          </a:bodyPr>
          <a:lstStyle/>
          <a:p>
            <a:endParaRPr lang="en-ID"/>
          </a:p>
        </p:txBody>
      </p:sp>
      <p:sp>
        <p:nvSpPr>
          <p:cNvPr id="4" name="Rectangle 3">
            <a:extLst>
              <a:ext uri="{FF2B5EF4-FFF2-40B4-BE49-F238E27FC236}">
                <a16:creationId xmlns:a16="http://schemas.microsoft.com/office/drawing/2014/main" id="{BD292586-2B2A-0043-8B73-EA3737D5BFFF}"/>
              </a:ext>
            </a:extLst>
          </p:cNvPr>
          <p:cNvSpPr/>
          <p:nvPr userDrawn="1"/>
        </p:nvSpPr>
        <p:spPr>
          <a:xfrm>
            <a:off x="0" y="4747846"/>
            <a:ext cx="9144000" cy="395654"/>
          </a:xfrm>
          <a:prstGeom prst="rect">
            <a:avLst/>
          </a:prstGeom>
          <a:solidFill>
            <a:srgbClr val="18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07BF3D-CE11-EA4C-9B54-E6FA9BC398D9}"/>
              </a:ext>
            </a:extLst>
          </p:cNvPr>
          <p:cNvSpPr/>
          <p:nvPr userDrawn="1"/>
        </p:nvSpPr>
        <p:spPr>
          <a:xfrm>
            <a:off x="0" y="0"/>
            <a:ext cx="9144000" cy="5143500"/>
          </a:xfrm>
          <a:prstGeom prst="rect">
            <a:avLst/>
          </a:prstGeom>
          <a:noFill/>
          <a:ln w="57150">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0">
            <a:extLst>
              <a:ext uri="{FF2B5EF4-FFF2-40B4-BE49-F238E27FC236}">
                <a16:creationId xmlns:a16="http://schemas.microsoft.com/office/drawing/2014/main" id="{48691130-22CD-1748-ACDE-6D05FA8CAAE1}"/>
              </a:ext>
            </a:extLst>
          </p:cNvPr>
          <p:cNvSpPr>
            <a:spLocks noGrp="1"/>
          </p:cNvSpPr>
          <p:nvPr>
            <p:ph type="sldNum" sz="quarter" idx="13"/>
          </p:nvPr>
        </p:nvSpPr>
        <p:spPr>
          <a:xfrm>
            <a:off x="7011865" y="4808751"/>
            <a:ext cx="2057400" cy="273844"/>
          </a:xfrm>
        </p:spPr>
        <p:txBody>
          <a:bodyPr/>
          <a:lstStyle>
            <a:lvl1pPr>
              <a:defRPr b="1" i="0">
                <a:solidFill>
                  <a:schemeClr val="bg1"/>
                </a:solidFill>
                <a:latin typeface="Montserrat" pitchFamily="2" charset="77"/>
              </a:defRPr>
            </a:lvl1pPr>
          </a:lstStyle>
          <a:p>
            <a:fld id="{9E113F32-3E6D-4F9A-A773-66183D9F62AD}" type="slidenum">
              <a:rPr lang="en-ID" smtClean="0"/>
              <a:pPr/>
              <a:t>‹#›</a:t>
            </a:fld>
            <a:endParaRPr lang="en-ID"/>
          </a:p>
        </p:txBody>
      </p:sp>
      <p:pic>
        <p:nvPicPr>
          <p:cNvPr id="8" name="Picture 7">
            <a:extLst>
              <a:ext uri="{FF2B5EF4-FFF2-40B4-BE49-F238E27FC236}">
                <a16:creationId xmlns:a16="http://schemas.microsoft.com/office/drawing/2014/main" id="{71367B7E-7EC2-5C44-93FF-9900BCC968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1065" y="4277338"/>
            <a:ext cx="838200" cy="440055"/>
          </a:xfrm>
          <a:prstGeom prst="rect">
            <a:avLst/>
          </a:prstGeom>
        </p:spPr>
      </p:pic>
      <p:sp>
        <p:nvSpPr>
          <p:cNvPr id="2" name="Content Placeholder 2">
            <a:extLst>
              <a:ext uri="{FF2B5EF4-FFF2-40B4-BE49-F238E27FC236}">
                <a16:creationId xmlns:a16="http://schemas.microsoft.com/office/drawing/2014/main" id="{64699F33-FFF1-655E-B343-D510927030B6}"/>
              </a:ext>
            </a:extLst>
          </p:cNvPr>
          <p:cNvSpPr>
            <a:spLocks noGrp="1"/>
          </p:cNvSpPr>
          <p:nvPr>
            <p:ph sz="half" idx="1"/>
          </p:nvPr>
        </p:nvSpPr>
        <p:spPr>
          <a:xfrm>
            <a:off x="575109" y="1582069"/>
            <a:ext cx="3886200" cy="24232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4347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A7DC167-153D-48B9-913D-BB64FCBF831A}"/>
              </a:ext>
            </a:extLst>
          </p:cNvPr>
          <p:cNvGrpSpPr/>
          <p:nvPr userDrawn="1"/>
        </p:nvGrpSpPr>
        <p:grpSpPr>
          <a:xfrm rot="16200000">
            <a:off x="7082020" y="2084027"/>
            <a:ext cx="83757" cy="4040205"/>
            <a:chOff x="1263784" y="1"/>
            <a:chExt cx="147921" cy="3495039"/>
          </a:xfrm>
        </p:grpSpPr>
        <p:sp>
          <p:nvSpPr>
            <p:cNvPr id="4" name="Rectangle 3">
              <a:extLst>
                <a:ext uri="{FF2B5EF4-FFF2-40B4-BE49-F238E27FC236}">
                  <a16:creationId xmlns:a16="http://schemas.microsoft.com/office/drawing/2014/main" id="{F2B44A3B-5A5A-486E-933F-7E6472E8EB15}"/>
                </a:ext>
              </a:extLst>
            </p:cNvPr>
            <p:cNvSpPr/>
            <p:nvPr/>
          </p:nvSpPr>
          <p:spPr>
            <a:xfrm>
              <a:off x="1263784" y="1"/>
              <a:ext cx="147921" cy="2239414"/>
            </a:xfrm>
            <a:prstGeom prst="rect">
              <a:avLst/>
            </a:prstGeom>
            <a:solidFill>
              <a:srgbClr val="18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b="0" i="0">
                <a:latin typeface="Calibri Regular"/>
              </a:endParaRPr>
            </a:p>
          </p:txBody>
        </p:sp>
        <p:sp>
          <p:nvSpPr>
            <p:cNvPr id="5" name="Rectangle 4">
              <a:extLst>
                <a:ext uri="{FF2B5EF4-FFF2-40B4-BE49-F238E27FC236}">
                  <a16:creationId xmlns:a16="http://schemas.microsoft.com/office/drawing/2014/main" id="{533FC56E-72A1-44D8-BDFD-7B95ABAC6463}"/>
                </a:ext>
              </a:extLst>
            </p:cNvPr>
            <p:cNvSpPr/>
            <p:nvPr/>
          </p:nvSpPr>
          <p:spPr>
            <a:xfrm>
              <a:off x="1263784" y="2239415"/>
              <a:ext cx="147921" cy="1255625"/>
            </a:xfrm>
            <a:prstGeom prst="rect">
              <a:avLst/>
            </a:prstGeom>
            <a:solidFill>
              <a:srgbClr val="6D8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b="0" i="0">
                <a:latin typeface="Calibri Regular"/>
              </a:endParaRPr>
            </a:p>
          </p:txBody>
        </p:sp>
      </p:grpSp>
      <p:sp>
        <p:nvSpPr>
          <p:cNvPr id="8" name="Picture Placeholder 7">
            <a:extLst>
              <a:ext uri="{FF2B5EF4-FFF2-40B4-BE49-F238E27FC236}">
                <a16:creationId xmlns:a16="http://schemas.microsoft.com/office/drawing/2014/main" id="{05C2467C-7446-4E02-A977-7A833F4AABED}"/>
              </a:ext>
            </a:extLst>
          </p:cNvPr>
          <p:cNvSpPr>
            <a:spLocks noGrp="1"/>
          </p:cNvSpPr>
          <p:nvPr>
            <p:ph type="pic" sz="quarter" idx="10"/>
          </p:nvPr>
        </p:nvSpPr>
        <p:spPr>
          <a:xfrm>
            <a:off x="5103795" y="601840"/>
            <a:ext cx="4040205" cy="3460412"/>
          </a:xfrm>
          <a:custGeom>
            <a:avLst/>
            <a:gdLst>
              <a:gd name="connsiteX0" fmla="*/ 0 w 5386940"/>
              <a:gd name="connsiteY0" fmla="*/ 0 h 4613882"/>
              <a:gd name="connsiteX1" fmla="*/ 5386940 w 5386940"/>
              <a:gd name="connsiteY1" fmla="*/ 0 h 4613882"/>
              <a:gd name="connsiteX2" fmla="*/ 5386940 w 5386940"/>
              <a:gd name="connsiteY2" fmla="*/ 4613882 h 4613882"/>
              <a:gd name="connsiteX3" fmla="*/ 0 w 5386940"/>
              <a:gd name="connsiteY3" fmla="*/ 4613882 h 4613882"/>
            </a:gdLst>
            <a:ahLst/>
            <a:cxnLst>
              <a:cxn ang="0">
                <a:pos x="connsiteX0" y="connsiteY0"/>
              </a:cxn>
              <a:cxn ang="0">
                <a:pos x="connsiteX1" y="connsiteY1"/>
              </a:cxn>
              <a:cxn ang="0">
                <a:pos x="connsiteX2" y="connsiteY2"/>
              </a:cxn>
              <a:cxn ang="0">
                <a:pos x="connsiteX3" y="connsiteY3"/>
              </a:cxn>
            </a:cxnLst>
            <a:rect l="l" t="t" r="r" b="b"/>
            <a:pathLst>
              <a:path w="5386940" h="4613882">
                <a:moveTo>
                  <a:pt x="0" y="0"/>
                </a:moveTo>
                <a:lnTo>
                  <a:pt x="5386940" y="0"/>
                </a:lnTo>
                <a:lnTo>
                  <a:pt x="5386940" y="4613882"/>
                </a:lnTo>
                <a:lnTo>
                  <a:pt x="0" y="4613882"/>
                </a:lnTo>
                <a:close/>
              </a:path>
            </a:pathLst>
          </a:custGeom>
        </p:spPr>
        <p:txBody>
          <a:bodyPr wrap="square">
            <a:noAutofit/>
          </a:bodyPr>
          <a:lstStyle/>
          <a:p>
            <a:endParaRPr lang="en-ID"/>
          </a:p>
        </p:txBody>
      </p:sp>
      <p:sp>
        <p:nvSpPr>
          <p:cNvPr id="6" name="Rectangle 5">
            <a:extLst>
              <a:ext uri="{FF2B5EF4-FFF2-40B4-BE49-F238E27FC236}">
                <a16:creationId xmlns:a16="http://schemas.microsoft.com/office/drawing/2014/main" id="{2ADD72E8-3A24-F744-8BD3-B6ADB7CCD047}"/>
              </a:ext>
            </a:extLst>
          </p:cNvPr>
          <p:cNvSpPr/>
          <p:nvPr userDrawn="1"/>
        </p:nvSpPr>
        <p:spPr>
          <a:xfrm>
            <a:off x="0" y="4747846"/>
            <a:ext cx="9144000" cy="395654"/>
          </a:xfrm>
          <a:prstGeom prst="rect">
            <a:avLst/>
          </a:prstGeom>
          <a:solidFill>
            <a:srgbClr val="18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0B625CE-EA2E-DD46-931A-A9026949D38B}"/>
              </a:ext>
            </a:extLst>
          </p:cNvPr>
          <p:cNvSpPr/>
          <p:nvPr userDrawn="1"/>
        </p:nvSpPr>
        <p:spPr>
          <a:xfrm>
            <a:off x="0" y="0"/>
            <a:ext cx="9144000" cy="5143500"/>
          </a:xfrm>
          <a:prstGeom prst="rect">
            <a:avLst/>
          </a:prstGeom>
          <a:noFill/>
          <a:ln w="57150">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0">
            <a:extLst>
              <a:ext uri="{FF2B5EF4-FFF2-40B4-BE49-F238E27FC236}">
                <a16:creationId xmlns:a16="http://schemas.microsoft.com/office/drawing/2014/main" id="{1403C307-7369-A34D-BFAE-B5881289A4C1}"/>
              </a:ext>
            </a:extLst>
          </p:cNvPr>
          <p:cNvSpPr>
            <a:spLocks noGrp="1"/>
          </p:cNvSpPr>
          <p:nvPr>
            <p:ph type="sldNum" sz="quarter" idx="13"/>
          </p:nvPr>
        </p:nvSpPr>
        <p:spPr>
          <a:xfrm>
            <a:off x="7011865" y="4808751"/>
            <a:ext cx="2057400" cy="273844"/>
          </a:xfrm>
        </p:spPr>
        <p:txBody>
          <a:bodyPr/>
          <a:lstStyle>
            <a:lvl1pPr>
              <a:defRPr b="1" i="0">
                <a:solidFill>
                  <a:schemeClr val="bg1"/>
                </a:solidFill>
                <a:latin typeface="Montserrat" pitchFamily="2" charset="77"/>
              </a:defRPr>
            </a:lvl1pPr>
          </a:lstStyle>
          <a:p>
            <a:fld id="{9E113F32-3E6D-4F9A-A773-66183D9F62AD}" type="slidenum">
              <a:rPr lang="en-ID" smtClean="0"/>
              <a:pPr/>
              <a:t>‹#›</a:t>
            </a:fld>
            <a:endParaRPr lang="en-ID"/>
          </a:p>
        </p:txBody>
      </p:sp>
      <p:pic>
        <p:nvPicPr>
          <p:cNvPr id="10" name="Picture 9">
            <a:extLst>
              <a:ext uri="{FF2B5EF4-FFF2-40B4-BE49-F238E27FC236}">
                <a16:creationId xmlns:a16="http://schemas.microsoft.com/office/drawing/2014/main" id="{1495730A-96EB-ED47-BD06-0B638F7556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1065" y="4277338"/>
            <a:ext cx="838200" cy="440055"/>
          </a:xfrm>
          <a:prstGeom prst="rect">
            <a:avLst/>
          </a:prstGeom>
        </p:spPr>
      </p:pic>
      <p:sp>
        <p:nvSpPr>
          <p:cNvPr id="2" name="Content Placeholder 2">
            <a:extLst>
              <a:ext uri="{FF2B5EF4-FFF2-40B4-BE49-F238E27FC236}">
                <a16:creationId xmlns:a16="http://schemas.microsoft.com/office/drawing/2014/main" id="{B2D2ECAD-E49A-0CF9-3B6E-979EEC17D5CE}"/>
              </a:ext>
            </a:extLst>
          </p:cNvPr>
          <p:cNvSpPr>
            <a:spLocks noGrp="1"/>
          </p:cNvSpPr>
          <p:nvPr>
            <p:ph sz="half" idx="1"/>
          </p:nvPr>
        </p:nvSpPr>
        <p:spPr>
          <a:xfrm>
            <a:off x="685800" y="1075386"/>
            <a:ext cx="3886200" cy="312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556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9E113F32-3E6D-4F9A-A773-66183D9F62AD}" type="slidenum">
              <a:rPr lang="en-ID" smtClean="0"/>
              <a:t>‹#›</a:t>
            </a:fld>
            <a:endParaRPr lang="en-ID"/>
          </a:p>
        </p:txBody>
      </p:sp>
      <p:sp>
        <p:nvSpPr>
          <p:cNvPr id="7" name="Rectangle 6">
            <a:extLst>
              <a:ext uri="{FF2B5EF4-FFF2-40B4-BE49-F238E27FC236}">
                <a16:creationId xmlns:a16="http://schemas.microsoft.com/office/drawing/2014/main" id="{A2AAF435-1BC4-C647-81AB-8D27F3A99D6C}"/>
              </a:ext>
            </a:extLst>
          </p:cNvPr>
          <p:cNvSpPr/>
          <p:nvPr userDrawn="1"/>
        </p:nvSpPr>
        <p:spPr>
          <a:xfrm>
            <a:off x="0" y="4747846"/>
            <a:ext cx="9144000" cy="395654"/>
          </a:xfrm>
          <a:prstGeom prst="rect">
            <a:avLst/>
          </a:prstGeom>
          <a:solidFill>
            <a:srgbClr val="182B3C"/>
          </a:solidFill>
          <a:ln>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8799014-0F19-3C43-B45F-7038E474B83C}"/>
              </a:ext>
            </a:extLst>
          </p:cNvPr>
          <p:cNvSpPr/>
          <p:nvPr userDrawn="1"/>
        </p:nvSpPr>
        <p:spPr>
          <a:xfrm>
            <a:off x="0" y="0"/>
            <a:ext cx="9144000" cy="5143500"/>
          </a:xfrm>
          <a:prstGeom prst="rect">
            <a:avLst/>
          </a:prstGeom>
          <a:noFill/>
          <a:ln w="57150">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0">
            <a:extLst>
              <a:ext uri="{FF2B5EF4-FFF2-40B4-BE49-F238E27FC236}">
                <a16:creationId xmlns:a16="http://schemas.microsoft.com/office/drawing/2014/main" id="{FC8C7A40-059E-DB4D-80B1-0A8C6929715C}"/>
              </a:ext>
            </a:extLst>
          </p:cNvPr>
          <p:cNvSpPr txBox="1">
            <a:spLocks/>
          </p:cNvSpPr>
          <p:nvPr userDrawn="1"/>
        </p:nvSpPr>
        <p:spPr>
          <a:xfrm>
            <a:off x="7011865" y="4808751"/>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bg1"/>
                </a:solidFill>
                <a:latin typeface="Montserrat"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E113F32-3E6D-4F9A-A773-66183D9F62AD}" type="slidenum">
              <a:rPr lang="en-ID" smtClean="0"/>
              <a:pPr/>
              <a:t>‹#›</a:t>
            </a:fld>
            <a:endParaRPr lang="en-ID"/>
          </a:p>
        </p:txBody>
      </p:sp>
      <p:pic>
        <p:nvPicPr>
          <p:cNvPr id="10" name="Picture 9">
            <a:extLst>
              <a:ext uri="{FF2B5EF4-FFF2-40B4-BE49-F238E27FC236}">
                <a16:creationId xmlns:a16="http://schemas.microsoft.com/office/drawing/2014/main" id="{9E0FBA0F-7B15-664F-913C-9050040E2D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1065" y="4277338"/>
            <a:ext cx="838200" cy="440055"/>
          </a:xfrm>
          <a:prstGeom prst="rect">
            <a:avLst/>
          </a:prstGeom>
        </p:spPr>
      </p:pic>
    </p:spTree>
    <p:extLst>
      <p:ext uri="{BB962C8B-B14F-4D97-AF65-F5344CB8AC3E}">
        <p14:creationId xmlns:p14="http://schemas.microsoft.com/office/powerpoint/2010/main" val="68834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9E113F32-3E6D-4F9A-A773-66183D9F62AD}" type="slidenum">
              <a:rPr lang="en-ID" smtClean="0"/>
              <a:t>‹#›</a:t>
            </a:fld>
            <a:endParaRPr lang="en-ID"/>
          </a:p>
        </p:txBody>
      </p:sp>
      <p:sp>
        <p:nvSpPr>
          <p:cNvPr id="7" name="Rectangle 6">
            <a:extLst>
              <a:ext uri="{FF2B5EF4-FFF2-40B4-BE49-F238E27FC236}">
                <a16:creationId xmlns:a16="http://schemas.microsoft.com/office/drawing/2014/main" id="{E8FB0147-65E1-F742-99E9-FDD3737645C9}"/>
              </a:ext>
            </a:extLst>
          </p:cNvPr>
          <p:cNvSpPr/>
          <p:nvPr userDrawn="1"/>
        </p:nvSpPr>
        <p:spPr>
          <a:xfrm>
            <a:off x="0" y="4747846"/>
            <a:ext cx="9144000" cy="395654"/>
          </a:xfrm>
          <a:prstGeom prst="rect">
            <a:avLst/>
          </a:prstGeom>
          <a:solidFill>
            <a:srgbClr val="18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FBE8A0-4587-7548-BB24-C548F3F62C76}"/>
              </a:ext>
            </a:extLst>
          </p:cNvPr>
          <p:cNvSpPr/>
          <p:nvPr userDrawn="1"/>
        </p:nvSpPr>
        <p:spPr>
          <a:xfrm>
            <a:off x="0" y="0"/>
            <a:ext cx="9144000" cy="5143500"/>
          </a:xfrm>
          <a:prstGeom prst="rect">
            <a:avLst/>
          </a:prstGeom>
          <a:noFill/>
          <a:ln w="57150">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0">
            <a:extLst>
              <a:ext uri="{FF2B5EF4-FFF2-40B4-BE49-F238E27FC236}">
                <a16:creationId xmlns:a16="http://schemas.microsoft.com/office/drawing/2014/main" id="{AFD375C8-D501-1946-9A00-98B14611EE53}"/>
              </a:ext>
            </a:extLst>
          </p:cNvPr>
          <p:cNvSpPr txBox="1">
            <a:spLocks/>
          </p:cNvSpPr>
          <p:nvPr userDrawn="1"/>
        </p:nvSpPr>
        <p:spPr>
          <a:xfrm>
            <a:off x="7011865" y="4808751"/>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bg1"/>
                </a:solidFill>
                <a:latin typeface="Montserrat"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E113F32-3E6D-4F9A-A773-66183D9F62AD}" type="slidenum">
              <a:rPr lang="en-ID" smtClean="0"/>
              <a:pPr/>
              <a:t>‹#›</a:t>
            </a:fld>
            <a:endParaRPr lang="en-ID"/>
          </a:p>
        </p:txBody>
      </p:sp>
      <p:pic>
        <p:nvPicPr>
          <p:cNvPr id="10" name="Picture 9">
            <a:extLst>
              <a:ext uri="{FF2B5EF4-FFF2-40B4-BE49-F238E27FC236}">
                <a16:creationId xmlns:a16="http://schemas.microsoft.com/office/drawing/2014/main" id="{7CDBA76B-BC26-D84C-9810-15EEBAF1CC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1065" y="4277338"/>
            <a:ext cx="838200" cy="440055"/>
          </a:xfrm>
          <a:prstGeom prst="rect">
            <a:avLst/>
          </a:prstGeom>
        </p:spPr>
      </p:pic>
    </p:spTree>
    <p:extLst>
      <p:ext uri="{BB962C8B-B14F-4D97-AF65-F5344CB8AC3E}">
        <p14:creationId xmlns:p14="http://schemas.microsoft.com/office/powerpoint/2010/main" val="280884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9E113F32-3E6D-4F9A-A773-66183D9F62AD}" type="slidenum">
              <a:rPr lang="en-ID" smtClean="0"/>
              <a:t>‹#›</a:t>
            </a:fld>
            <a:endParaRPr lang="en-ID"/>
          </a:p>
        </p:txBody>
      </p:sp>
      <p:sp>
        <p:nvSpPr>
          <p:cNvPr id="8" name="Rectangle 7">
            <a:extLst>
              <a:ext uri="{FF2B5EF4-FFF2-40B4-BE49-F238E27FC236}">
                <a16:creationId xmlns:a16="http://schemas.microsoft.com/office/drawing/2014/main" id="{C303C5D4-0C69-C142-BCE9-8E0A1A8B1763}"/>
              </a:ext>
            </a:extLst>
          </p:cNvPr>
          <p:cNvSpPr/>
          <p:nvPr userDrawn="1"/>
        </p:nvSpPr>
        <p:spPr>
          <a:xfrm>
            <a:off x="0" y="4747846"/>
            <a:ext cx="9144000" cy="395654"/>
          </a:xfrm>
          <a:prstGeom prst="rect">
            <a:avLst/>
          </a:prstGeom>
          <a:solidFill>
            <a:srgbClr val="182B3C"/>
          </a:solidFill>
          <a:ln>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AACB38-1FA9-9941-9319-D359C4C22686}"/>
              </a:ext>
            </a:extLst>
          </p:cNvPr>
          <p:cNvSpPr/>
          <p:nvPr userDrawn="1"/>
        </p:nvSpPr>
        <p:spPr>
          <a:xfrm>
            <a:off x="0" y="0"/>
            <a:ext cx="9144000" cy="5143500"/>
          </a:xfrm>
          <a:prstGeom prst="rect">
            <a:avLst/>
          </a:prstGeom>
          <a:noFill/>
          <a:ln w="57150">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0">
            <a:extLst>
              <a:ext uri="{FF2B5EF4-FFF2-40B4-BE49-F238E27FC236}">
                <a16:creationId xmlns:a16="http://schemas.microsoft.com/office/drawing/2014/main" id="{E4E0E06E-1531-6845-8998-37CD5F7BF9FE}"/>
              </a:ext>
            </a:extLst>
          </p:cNvPr>
          <p:cNvSpPr txBox="1">
            <a:spLocks/>
          </p:cNvSpPr>
          <p:nvPr userDrawn="1"/>
        </p:nvSpPr>
        <p:spPr>
          <a:xfrm>
            <a:off x="7011865" y="4808751"/>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bg1"/>
                </a:solidFill>
                <a:latin typeface="Montserrat"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E113F32-3E6D-4F9A-A773-66183D9F62AD}" type="slidenum">
              <a:rPr lang="en-ID" smtClean="0"/>
              <a:pPr/>
              <a:t>‹#›</a:t>
            </a:fld>
            <a:endParaRPr lang="en-ID"/>
          </a:p>
        </p:txBody>
      </p:sp>
      <p:pic>
        <p:nvPicPr>
          <p:cNvPr id="11" name="Picture 10">
            <a:extLst>
              <a:ext uri="{FF2B5EF4-FFF2-40B4-BE49-F238E27FC236}">
                <a16:creationId xmlns:a16="http://schemas.microsoft.com/office/drawing/2014/main" id="{162BFB35-8176-5941-A4A9-403D0508D1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1065" y="4277338"/>
            <a:ext cx="838200" cy="440055"/>
          </a:xfrm>
          <a:prstGeom prst="rect">
            <a:avLst/>
          </a:prstGeom>
        </p:spPr>
      </p:pic>
    </p:spTree>
    <p:extLst>
      <p:ext uri="{BB962C8B-B14F-4D97-AF65-F5344CB8AC3E}">
        <p14:creationId xmlns:p14="http://schemas.microsoft.com/office/powerpoint/2010/main" val="177404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9E113F32-3E6D-4F9A-A773-66183D9F62AD}" type="slidenum">
              <a:rPr lang="en-ID" smtClean="0"/>
              <a:t>‹#›</a:t>
            </a:fld>
            <a:endParaRPr lang="en-ID"/>
          </a:p>
        </p:txBody>
      </p:sp>
      <p:sp>
        <p:nvSpPr>
          <p:cNvPr id="10" name="Rectangle 9">
            <a:extLst>
              <a:ext uri="{FF2B5EF4-FFF2-40B4-BE49-F238E27FC236}">
                <a16:creationId xmlns:a16="http://schemas.microsoft.com/office/drawing/2014/main" id="{6FFC4140-AB4E-814C-BCA2-B4DF3BBF940C}"/>
              </a:ext>
            </a:extLst>
          </p:cNvPr>
          <p:cNvSpPr/>
          <p:nvPr userDrawn="1"/>
        </p:nvSpPr>
        <p:spPr>
          <a:xfrm>
            <a:off x="0" y="4747846"/>
            <a:ext cx="9144000" cy="395654"/>
          </a:xfrm>
          <a:prstGeom prst="rect">
            <a:avLst/>
          </a:prstGeom>
          <a:solidFill>
            <a:srgbClr val="182B3C"/>
          </a:solidFill>
          <a:ln>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2AFA10-3430-0543-8D83-FF760B631153}"/>
              </a:ext>
            </a:extLst>
          </p:cNvPr>
          <p:cNvSpPr/>
          <p:nvPr userDrawn="1"/>
        </p:nvSpPr>
        <p:spPr>
          <a:xfrm>
            <a:off x="0" y="0"/>
            <a:ext cx="9144000" cy="5143500"/>
          </a:xfrm>
          <a:prstGeom prst="rect">
            <a:avLst/>
          </a:prstGeom>
          <a:noFill/>
          <a:ln w="57150">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0">
            <a:extLst>
              <a:ext uri="{FF2B5EF4-FFF2-40B4-BE49-F238E27FC236}">
                <a16:creationId xmlns:a16="http://schemas.microsoft.com/office/drawing/2014/main" id="{A4618300-CFF5-C645-B2AE-1CDD1268A7FE}"/>
              </a:ext>
            </a:extLst>
          </p:cNvPr>
          <p:cNvSpPr txBox="1">
            <a:spLocks/>
          </p:cNvSpPr>
          <p:nvPr userDrawn="1"/>
        </p:nvSpPr>
        <p:spPr>
          <a:xfrm>
            <a:off x="7011865" y="4808751"/>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bg1"/>
                </a:solidFill>
                <a:latin typeface="Montserrat"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E113F32-3E6D-4F9A-A773-66183D9F62AD}" type="slidenum">
              <a:rPr lang="en-ID" smtClean="0"/>
              <a:pPr/>
              <a:t>‹#›</a:t>
            </a:fld>
            <a:endParaRPr lang="en-ID"/>
          </a:p>
        </p:txBody>
      </p:sp>
      <p:pic>
        <p:nvPicPr>
          <p:cNvPr id="13" name="Picture 12">
            <a:extLst>
              <a:ext uri="{FF2B5EF4-FFF2-40B4-BE49-F238E27FC236}">
                <a16:creationId xmlns:a16="http://schemas.microsoft.com/office/drawing/2014/main" id="{A3298EB5-B147-634A-9B26-A17529F2D0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1065" y="4277338"/>
            <a:ext cx="838200" cy="440055"/>
          </a:xfrm>
          <a:prstGeom prst="rect">
            <a:avLst/>
          </a:prstGeom>
        </p:spPr>
      </p:pic>
    </p:spTree>
    <p:extLst>
      <p:ext uri="{BB962C8B-B14F-4D97-AF65-F5344CB8AC3E}">
        <p14:creationId xmlns:p14="http://schemas.microsoft.com/office/powerpoint/2010/main" val="315554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9E113F32-3E6D-4F9A-A773-66183D9F62AD}" type="slidenum">
              <a:rPr lang="en-ID" smtClean="0"/>
              <a:t>‹#›</a:t>
            </a:fld>
            <a:endParaRPr lang="en-ID"/>
          </a:p>
        </p:txBody>
      </p:sp>
      <p:sp>
        <p:nvSpPr>
          <p:cNvPr id="6" name="Rectangle 5">
            <a:extLst>
              <a:ext uri="{FF2B5EF4-FFF2-40B4-BE49-F238E27FC236}">
                <a16:creationId xmlns:a16="http://schemas.microsoft.com/office/drawing/2014/main" id="{7F38F12C-87A2-EE4A-80C4-9F7062267240}"/>
              </a:ext>
            </a:extLst>
          </p:cNvPr>
          <p:cNvSpPr/>
          <p:nvPr userDrawn="1"/>
        </p:nvSpPr>
        <p:spPr>
          <a:xfrm>
            <a:off x="0" y="4747846"/>
            <a:ext cx="9144000" cy="395654"/>
          </a:xfrm>
          <a:prstGeom prst="rect">
            <a:avLst/>
          </a:prstGeom>
          <a:solidFill>
            <a:srgbClr val="18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6DC0546-3DF4-5D4F-B57F-D0AE13B6F8D9}"/>
              </a:ext>
            </a:extLst>
          </p:cNvPr>
          <p:cNvSpPr/>
          <p:nvPr userDrawn="1"/>
        </p:nvSpPr>
        <p:spPr>
          <a:xfrm>
            <a:off x="0" y="0"/>
            <a:ext cx="9144000" cy="5143500"/>
          </a:xfrm>
          <a:prstGeom prst="rect">
            <a:avLst/>
          </a:prstGeom>
          <a:noFill/>
          <a:ln w="57150">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0">
            <a:extLst>
              <a:ext uri="{FF2B5EF4-FFF2-40B4-BE49-F238E27FC236}">
                <a16:creationId xmlns:a16="http://schemas.microsoft.com/office/drawing/2014/main" id="{8E39E613-F28F-BA48-B06B-C75E4113AA4C}"/>
              </a:ext>
            </a:extLst>
          </p:cNvPr>
          <p:cNvSpPr txBox="1">
            <a:spLocks/>
          </p:cNvSpPr>
          <p:nvPr userDrawn="1"/>
        </p:nvSpPr>
        <p:spPr>
          <a:xfrm>
            <a:off x="7011865" y="4808751"/>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bg1"/>
                </a:solidFill>
                <a:latin typeface="Montserrat"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E113F32-3E6D-4F9A-A773-66183D9F62AD}" type="slidenum">
              <a:rPr lang="en-ID" smtClean="0"/>
              <a:pPr/>
              <a:t>‹#›</a:t>
            </a:fld>
            <a:endParaRPr lang="en-ID"/>
          </a:p>
        </p:txBody>
      </p:sp>
      <p:pic>
        <p:nvPicPr>
          <p:cNvPr id="9" name="Picture 8">
            <a:extLst>
              <a:ext uri="{FF2B5EF4-FFF2-40B4-BE49-F238E27FC236}">
                <a16:creationId xmlns:a16="http://schemas.microsoft.com/office/drawing/2014/main" id="{3AE85B33-4FCA-4A42-8F5F-90FA159E8B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1065" y="4277338"/>
            <a:ext cx="838200" cy="440055"/>
          </a:xfrm>
          <a:prstGeom prst="rect">
            <a:avLst/>
          </a:prstGeom>
        </p:spPr>
      </p:pic>
    </p:spTree>
    <p:extLst>
      <p:ext uri="{BB962C8B-B14F-4D97-AF65-F5344CB8AC3E}">
        <p14:creationId xmlns:p14="http://schemas.microsoft.com/office/powerpoint/2010/main" val="147444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9E113F32-3E6D-4F9A-A773-66183D9F62AD}" type="slidenum">
              <a:rPr lang="en-ID" smtClean="0"/>
              <a:t>‹#›</a:t>
            </a:fld>
            <a:endParaRPr lang="en-ID"/>
          </a:p>
        </p:txBody>
      </p:sp>
      <p:sp>
        <p:nvSpPr>
          <p:cNvPr id="5" name="Rectangle 4">
            <a:extLst>
              <a:ext uri="{FF2B5EF4-FFF2-40B4-BE49-F238E27FC236}">
                <a16:creationId xmlns:a16="http://schemas.microsoft.com/office/drawing/2014/main" id="{C856BC3E-C597-2342-99E6-62DA8DF47E2B}"/>
              </a:ext>
            </a:extLst>
          </p:cNvPr>
          <p:cNvSpPr/>
          <p:nvPr userDrawn="1"/>
        </p:nvSpPr>
        <p:spPr>
          <a:xfrm>
            <a:off x="0" y="4747846"/>
            <a:ext cx="9144000" cy="395654"/>
          </a:xfrm>
          <a:prstGeom prst="rect">
            <a:avLst/>
          </a:prstGeom>
          <a:solidFill>
            <a:srgbClr val="18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8C01C7-5B90-FD45-8AC5-3F15FDFF56CE}"/>
              </a:ext>
            </a:extLst>
          </p:cNvPr>
          <p:cNvSpPr/>
          <p:nvPr userDrawn="1"/>
        </p:nvSpPr>
        <p:spPr>
          <a:xfrm>
            <a:off x="0" y="0"/>
            <a:ext cx="9144000" cy="5143500"/>
          </a:xfrm>
          <a:prstGeom prst="rect">
            <a:avLst/>
          </a:prstGeom>
          <a:noFill/>
          <a:ln w="57150">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0">
            <a:extLst>
              <a:ext uri="{FF2B5EF4-FFF2-40B4-BE49-F238E27FC236}">
                <a16:creationId xmlns:a16="http://schemas.microsoft.com/office/drawing/2014/main" id="{ABD6DB79-E8DC-D448-B69A-4534EB2E8628}"/>
              </a:ext>
            </a:extLst>
          </p:cNvPr>
          <p:cNvSpPr txBox="1">
            <a:spLocks/>
          </p:cNvSpPr>
          <p:nvPr userDrawn="1"/>
        </p:nvSpPr>
        <p:spPr>
          <a:xfrm>
            <a:off x="7011865" y="4808751"/>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bg1"/>
                </a:solidFill>
                <a:latin typeface="Montserrat"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E113F32-3E6D-4F9A-A773-66183D9F62AD}" type="slidenum">
              <a:rPr lang="en-ID" smtClean="0"/>
              <a:pPr/>
              <a:t>‹#›</a:t>
            </a:fld>
            <a:endParaRPr lang="en-ID"/>
          </a:p>
        </p:txBody>
      </p:sp>
      <p:pic>
        <p:nvPicPr>
          <p:cNvPr id="8" name="Picture 7">
            <a:extLst>
              <a:ext uri="{FF2B5EF4-FFF2-40B4-BE49-F238E27FC236}">
                <a16:creationId xmlns:a16="http://schemas.microsoft.com/office/drawing/2014/main" id="{2A054D09-03A6-CF4F-992C-5E418A954D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1065" y="4277338"/>
            <a:ext cx="838200" cy="440055"/>
          </a:xfrm>
          <a:prstGeom prst="rect">
            <a:avLst/>
          </a:prstGeom>
        </p:spPr>
      </p:pic>
    </p:spTree>
    <p:extLst>
      <p:ext uri="{BB962C8B-B14F-4D97-AF65-F5344CB8AC3E}">
        <p14:creationId xmlns:p14="http://schemas.microsoft.com/office/powerpoint/2010/main" val="378167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9E113F32-3E6D-4F9A-A773-66183D9F62AD}" type="slidenum">
              <a:rPr lang="en-ID" smtClean="0"/>
              <a:t>‹#›</a:t>
            </a:fld>
            <a:endParaRPr lang="en-ID"/>
          </a:p>
        </p:txBody>
      </p:sp>
      <p:sp>
        <p:nvSpPr>
          <p:cNvPr id="8" name="Rectangle 7">
            <a:extLst>
              <a:ext uri="{FF2B5EF4-FFF2-40B4-BE49-F238E27FC236}">
                <a16:creationId xmlns:a16="http://schemas.microsoft.com/office/drawing/2014/main" id="{5E66A3BE-96CF-5B4F-ABED-BD0082ABAD36}"/>
              </a:ext>
            </a:extLst>
          </p:cNvPr>
          <p:cNvSpPr/>
          <p:nvPr userDrawn="1"/>
        </p:nvSpPr>
        <p:spPr>
          <a:xfrm>
            <a:off x="0" y="4747846"/>
            <a:ext cx="9144000" cy="395654"/>
          </a:xfrm>
          <a:prstGeom prst="rect">
            <a:avLst/>
          </a:prstGeom>
          <a:solidFill>
            <a:srgbClr val="18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F140294-0BC4-5146-B342-CE7021DDD224}"/>
              </a:ext>
            </a:extLst>
          </p:cNvPr>
          <p:cNvSpPr/>
          <p:nvPr userDrawn="1"/>
        </p:nvSpPr>
        <p:spPr>
          <a:xfrm>
            <a:off x="0" y="0"/>
            <a:ext cx="9144000" cy="5143500"/>
          </a:xfrm>
          <a:prstGeom prst="rect">
            <a:avLst/>
          </a:prstGeom>
          <a:noFill/>
          <a:ln w="57150">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0">
            <a:extLst>
              <a:ext uri="{FF2B5EF4-FFF2-40B4-BE49-F238E27FC236}">
                <a16:creationId xmlns:a16="http://schemas.microsoft.com/office/drawing/2014/main" id="{88A4FDFD-0066-B94C-A202-4C02F3024D11}"/>
              </a:ext>
            </a:extLst>
          </p:cNvPr>
          <p:cNvSpPr txBox="1">
            <a:spLocks/>
          </p:cNvSpPr>
          <p:nvPr userDrawn="1"/>
        </p:nvSpPr>
        <p:spPr>
          <a:xfrm>
            <a:off x="7011865" y="4808751"/>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bg1"/>
                </a:solidFill>
                <a:latin typeface="Montserrat"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E113F32-3E6D-4F9A-A773-66183D9F62AD}" type="slidenum">
              <a:rPr lang="en-ID" smtClean="0"/>
              <a:pPr/>
              <a:t>‹#›</a:t>
            </a:fld>
            <a:endParaRPr lang="en-ID"/>
          </a:p>
        </p:txBody>
      </p:sp>
      <p:pic>
        <p:nvPicPr>
          <p:cNvPr id="11" name="Picture 10">
            <a:extLst>
              <a:ext uri="{FF2B5EF4-FFF2-40B4-BE49-F238E27FC236}">
                <a16:creationId xmlns:a16="http://schemas.microsoft.com/office/drawing/2014/main" id="{12F17327-59EC-684C-9B6D-D7ADACD6F5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1065" y="4277338"/>
            <a:ext cx="838200" cy="440055"/>
          </a:xfrm>
          <a:prstGeom prst="rect">
            <a:avLst/>
          </a:prstGeom>
        </p:spPr>
      </p:pic>
    </p:spTree>
    <p:extLst>
      <p:ext uri="{BB962C8B-B14F-4D97-AF65-F5344CB8AC3E}">
        <p14:creationId xmlns:p14="http://schemas.microsoft.com/office/powerpoint/2010/main" val="138173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9E113F32-3E6D-4F9A-A773-66183D9F62AD}" type="slidenum">
              <a:rPr lang="en-ID" smtClean="0"/>
              <a:t>‹#›</a:t>
            </a:fld>
            <a:endParaRPr lang="en-ID"/>
          </a:p>
        </p:txBody>
      </p:sp>
      <p:sp>
        <p:nvSpPr>
          <p:cNvPr id="8" name="Rectangle 7">
            <a:extLst>
              <a:ext uri="{FF2B5EF4-FFF2-40B4-BE49-F238E27FC236}">
                <a16:creationId xmlns:a16="http://schemas.microsoft.com/office/drawing/2014/main" id="{4DD39B48-5148-6943-866E-63FD32FF7E49}"/>
              </a:ext>
            </a:extLst>
          </p:cNvPr>
          <p:cNvSpPr/>
          <p:nvPr userDrawn="1"/>
        </p:nvSpPr>
        <p:spPr>
          <a:xfrm>
            <a:off x="0" y="4747846"/>
            <a:ext cx="9144000" cy="395654"/>
          </a:xfrm>
          <a:prstGeom prst="rect">
            <a:avLst/>
          </a:prstGeom>
          <a:solidFill>
            <a:srgbClr val="18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CCC1FB5-65DE-B147-802B-F4BABE1275F1}"/>
              </a:ext>
            </a:extLst>
          </p:cNvPr>
          <p:cNvSpPr/>
          <p:nvPr userDrawn="1"/>
        </p:nvSpPr>
        <p:spPr>
          <a:xfrm>
            <a:off x="0" y="0"/>
            <a:ext cx="9144000" cy="5143500"/>
          </a:xfrm>
          <a:prstGeom prst="rect">
            <a:avLst/>
          </a:prstGeom>
          <a:noFill/>
          <a:ln w="57150">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0">
            <a:extLst>
              <a:ext uri="{FF2B5EF4-FFF2-40B4-BE49-F238E27FC236}">
                <a16:creationId xmlns:a16="http://schemas.microsoft.com/office/drawing/2014/main" id="{8E322EC1-B9B0-CC47-A0A2-9004ADB87C1A}"/>
              </a:ext>
            </a:extLst>
          </p:cNvPr>
          <p:cNvSpPr txBox="1">
            <a:spLocks/>
          </p:cNvSpPr>
          <p:nvPr userDrawn="1"/>
        </p:nvSpPr>
        <p:spPr>
          <a:xfrm>
            <a:off x="7011865" y="4808751"/>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bg1"/>
                </a:solidFill>
                <a:latin typeface="Montserrat"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E113F32-3E6D-4F9A-A773-66183D9F62AD}" type="slidenum">
              <a:rPr lang="en-ID" smtClean="0"/>
              <a:pPr/>
              <a:t>‹#›</a:t>
            </a:fld>
            <a:endParaRPr lang="en-ID"/>
          </a:p>
        </p:txBody>
      </p:sp>
      <p:pic>
        <p:nvPicPr>
          <p:cNvPr id="11" name="Picture 10">
            <a:extLst>
              <a:ext uri="{FF2B5EF4-FFF2-40B4-BE49-F238E27FC236}">
                <a16:creationId xmlns:a16="http://schemas.microsoft.com/office/drawing/2014/main" id="{A6F50053-EC2C-B34A-BA34-7AC20C3C19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1065" y="4277338"/>
            <a:ext cx="838200" cy="440055"/>
          </a:xfrm>
          <a:prstGeom prst="rect">
            <a:avLst/>
          </a:prstGeom>
        </p:spPr>
      </p:pic>
    </p:spTree>
    <p:extLst>
      <p:ext uri="{BB962C8B-B14F-4D97-AF65-F5344CB8AC3E}">
        <p14:creationId xmlns:p14="http://schemas.microsoft.com/office/powerpoint/2010/main" val="383150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b="0" i="0">
                <a:solidFill>
                  <a:schemeClr val="tx1">
                    <a:tint val="75000"/>
                  </a:schemeClr>
                </a:solidFill>
                <a:latin typeface="Calibri Regular"/>
              </a:defRPr>
            </a:lvl1pPr>
          </a:lstStyle>
          <a:p>
            <a:endParaRPr lang="en-ID"/>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b="0" i="0">
                <a:solidFill>
                  <a:schemeClr val="tx1">
                    <a:tint val="75000"/>
                  </a:schemeClr>
                </a:solidFill>
                <a:latin typeface="Calibri Regular"/>
              </a:defRPr>
            </a:lvl1pPr>
          </a:lstStyle>
          <a:p>
            <a:endParaRPr lang="en-ID"/>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Calibri Regular"/>
              </a:defRPr>
            </a:lvl1pPr>
          </a:lstStyle>
          <a:p>
            <a:fld id="{9E113F32-3E6D-4F9A-A773-66183D9F62AD}" type="slidenum">
              <a:rPr lang="en-ID" smtClean="0"/>
              <a:pPr/>
              <a:t>‹#›</a:t>
            </a:fld>
            <a:endParaRPr lang="en-ID"/>
          </a:p>
        </p:txBody>
      </p:sp>
    </p:spTree>
    <p:extLst>
      <p:ext uri="{BB962C8B-B14F-4D97-AF65-F5344CB8AC3E}">
        <p14:creationId xmlns:p14="http://schemas.microsoft.com/office/powerpoint/2010/main" val="246252512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2" r:id="rId10"/>
    <p:sldLayoutId id="2147483693" r:id="rId11"/>
    <p:sldLayoutId id="2147483694" r:id="rId12"/>
    <p:sldLayoutId id="2147483722" r:id="rId13"/>
    <p:sldLayoutId id="2147483650" r:id="rId14"/>
    <p:sldLayoutId id="2147483729" r:id="rId15"/>
    <p:sldLayoutId id="2147483730" r:id="rId16"/>
    <p:sldLayoutId id="2147483731" r:id="rId17"/>
  </p:sldLayoutIdLst>
  <p:hf hdr="0" ftr="0" dt="0"/>
  <p:txStyles>
    <p:titleStyle>
      <a:lvl1pPr algn="l" defTabSz="685800" rtl="0" eaLnBrk="1" latinLnBrk="0" hangingPunct="1">
        <a:lnSpc>
          <a:spcPct val="90000"/>
        </a:lnSpc>
        <a:spcBef>
          <a:spcPct val="0"/>
        </a:spcBef>
        <a:buNone/>
        <a:defRPr sz="3300" b="1" i="0" kern="1200">
          <a:solidFill>
            <a:schemeClr val="tx1"/>
          </a:solidFill>
          <a:latin typeface="Montserrat Bold"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maine.gov/doe/funding/accounting/handbook" TargetMode="External"/><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www.maine.gov/doe/sites/maine.gov.doe/files/inline-files/PreK_SpecialEd_May2024_ModelChartofAccounts_0.xlsx" TargetMode="External"/><Relationship Id="rId5" Type="http://schemas.openxmlformats.org/officeDocument/2006/relationships/hyperlink" Target="https://www.maine.gov/doe/sites/maine.gov.doe/files/inline-files/specialeducation_updatefortuit.xlsx"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aine.gov/doe/cds/earlychildhoodspecialeducation"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Jennifer.l.Hopkins@maine.gov" TargetMode="External"/><Relationship Id="rId7" Type="http://schemas.openxmlformats.org/officeDocument/2006/relationships/hyperlink" Target="mailto:Maria.Lidback@maine.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Rebecca.Mitchell@maine.gov" TargetMode="External"/><Relationship Id="rId5" Type="http://schemas.openxmlformats.org/officeDocument/2006/relationships/hyperlink" Target="mailto:Barbara.a.mcgowen@maine.gov" TargetMode="External"/><Relationship Id="rId4" Type="http://schemas.openxmlformats.org/officeDocument/2006/relationships/hyperlink" Target="mailto:Paula.b.gravelle@maine.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15EEAE17-6CF1-C042-B726-E98A6A4C68D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9" r="19"/>
          <a:stretch/>
        </p:blipFill>
        <p:spPr>
          <a:xfrm>
            <a:off x="0" y="0"/>
            <a:ext cx="9144000" cy="5143500"/>
          </a:xfrm>
        </p:spPr>
      </p:pic>
      <p:sp>
        <p:nvSpPr>
          <p:cNvPr id="6" name="Rectangle 5">
            <a:extLst>
              <a:ext uri="{FF2B5EF4-FFF2-40B4-BE49-F238E27FC236}">
                <a16:creationId xmlns:a16="http://schemas.microsoft.com/office/drawing/2014/main" id="{EAA9955C-4ABE-4C9A-AF7A-D8E511347C63}"/>
              </a:ext>
            </a:extLst>
          </p:cNvPr>
          <p:cNvSpPr/>
          <p:nvPr/>
        </p:nvSpPr>
        <p:spPr>
          <a:xfrm>
            <a:off x="-1" y="-9849"/>
            <a:ext cx="9144000" cy="5143500"/>
          </a:xfrm>
          <a:prstGeom prst="rect">
            <a:avLst/>
          </a:prstGeom>
          <a:solidFill>
            <a:srgbClr val="182B3C">
              <a:alpha val="87000"/>
            </a:srgbClr>
          </a:solidFill>
          <a:ln>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a:latin typeface="Calibri Regular"/>
            </a:endParaRPr>
          </a:p>
        </p:txBody>
      </p:sp>
      <p:sp>
        <p:nvSpPr>
          <p:cNvPr id="10" name="TextBox 9">
            <a:extLst>
              <a:ext uri="{FF2B5EF4-FFF2-40B4-BE49-F238E27FC236}">
                <a16:creationId xmlns:a16="http://schemas.microsoft.com/office/drawing/2014/main" id="{04D8461A-639B-49F0-8728-BDE3A9F0CF94}"/>
              </a:ext>
            </a:extLst>
          </p:cNvPr>
          <p:cNvSpPr txBox="1"/>
          <p:nvPr/>
        </p:nvSpPr>
        <p:spPr>
          <a:xfrm>
            <a:off x="1176587" y="1348613"/>
            <a:ext cx="6790824" cy="461665"/>
          </a:xfrm>
          <a:prstGeom prst="rect">
            <a:avLst/>
          </a:prstGeom>
          <a:noFill/>
        </p:spPr>
        <p:txBody>
          <a:bodyPr wrap="square" rtlCol="0">
            <a:spAutoFit/>
          </a:bodyPr>
          <a:lstStyle/>
          <a:p>
            <a:pPr algn="ctr"/>
            <a:r>
              <a:rPr lang="en-US" sz="1200" b="1">
                <a:solidFill>
                  <a:schemeClr val="bg1"/>
                </a:solidFill>
                <a:latin typeface="Montserrat Bold" pitchFamily="2" charset="77"/>
              </a:rPr>
              <a:t>MAINE DEPARTMENT </a:t>
            </a:r>
            <a:br>
              <a:rPr lang="en-US" sz="1200" b="1">
                <a:solidFill>
                  <a:schemeClr val="bg1"/>
                </a:solidFill>
                <a:latin typeface="Montserrat Bold" pitchFamily="2" charset="77"/>
              </a:rPr>
            </a:br>
            <a:r>
              <a:rPr lang="en-US" sz="1200" b="1">
                <a:solidFill>
                  <a:schemeClr val="bg1"/>
                </a:solidFill>
                <a:latin typeface="Montserrat Bold" pitchFamily="2" charset="77"/>
              </a:rPr>
              <a:t>OF EDUCATION</a:t>
            </a:r>
            <a:endParaRPr lang="en-ID" sz="1200" b="1">
              <a:solidFill>
                <a:schemeClr val="bg1"/>
              </a:solidFill>
              <a:latin typeface="Montserrat Bold" pitchFamily="2" charset="77"/>
            </a:endParaRPr>
          </a:p>
        </p:txBody>
      </p:sp>
      <p:sp>
        <p:nvSpPr>
          <p:cNvPr id="7" name="Rectangle 6">
            <a:extLst>
              <a:ext uri="{FF2B5EF4-FFF2-40B4-BE49-F238E27FC236}">
                <a16:creationId xmlns:a16="http://schemas.microsoft.com/office/drawing/2014/main" id="{04A29866-9EF0-4DF7-8E1E-E9BFC4B8A3A1}"/>
              </a:ext>
            </a:extLst>
          </p:cNvPr>
          <p:cNvSpPr/>
          <p:nvPr/>
        </p:nvSpPr>
        <p:spPr>
          <a:xfrm>
            <a:off x="0" y="2549797"/>
            <a:ext cx="1849349" cy="4390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a:latin typeface="Calibri Regular"/>
            </a:endParaRPr>
          </a:p>
        </p:txBody>
      </p:sp>
      <p:sp>
        <p:nvSpPr>
          <p:cNvPr id="12" name="Rectangle 11">
            <a:extLst>
              <a:ext uri="{FF2B5EF4-FFF2-40B4-BE49-F238E27FC236}">
                <a16:creationId xmlns:a16="http://schemas.microsoft.com/office/drawing/2014/main" id="{9BC0B539-02C9-43E6-902E-169409129F56}"/>
              </a:ext>
            </a:extLst>
          </p:cNvPr>
          <p:cNvSpPr/>
          <p:nvPr/>
        </p:nvSpPr>
        <p:spPr>
          <a:xfrm>
            <a:off x="7294651" y="2549797"/>
            <a:ext cx="1849349" cy="4390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a:latin typeface="Calibri Regular"/>
            </a:endParaRPr>
          </a:p>
        </p:txBody>
      </p:sp>
      <p:sp>
        <p:nvSpPr>
          <p:cNvPr id="18" name="Rectangle 17">
            <a:extLst>
              <a:ext uri="{FF2B5EF4-FFF2-40B4-BE49-F238E27FC236}">
                <a16:creationId xmlns:a16="http://schemas.microsoft.com/office/drawing/2014/main" id="{BAB97B7C-7535-5E47-B464-BBE3397755BF}"/>
              </a:ext>
            </a:extLst>
          </p:cNvPr>
          <p:cNvSpPr/>
          <p:nvPr/>
        </p:nvSpPr>
        <p:spPr>
          <a:xfrm>
            <a:off x="48198" y="4297464"/>
            <a:ext cx="9095802" cy="744900"/>
          </a:xfrm>
          <a:prstGeom prst="rect">
            <a:avLst/>
          </a:prstGeom>
          <a:solidFill>
            <a:schemeClr val="bg1"/>
          </a:solidFill>
          <a:ln w="38100">
            <a:solidFill>
              <a:srgbClr val="182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E2C7253-7F98-3A48-8996-25B947C45E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9256" y="4317431"/>
            <a:ext cx="1034580" cy="543155"/>
          </a:xfrm>
          <a:prstGeom prst="rect">
            <a:avLst/>
          </a:prstGeom>
        </p:spPr>
      </p:pic>
      <p:sp>
        <p:nvSpPr>
          <p:cNvPr id="19" name="TextBox 18">
            <a:extLst>
              <a:ext uri="{FF2B5EF4-FFF2-40B4-BE49-F238E27FC236}">
                <a16:creationId xmlns:a16="http://schemas.microsoft.com/office/drawing/2014/main" id="{DAF18568-CFA3-6744-8586-2959234A3186}"/>
              </a:ext>
            </a:extLst>
          </p:cNvPr>
          <p:cNvSpPr txBox="1"/>
          <p:nvPr/>
        </p:nvSpPr>
        <p:spPr>
          <a:xfrm>
            <a:off x="1849348" y="1934348"/>
            <a:ext cx="5445303" cy="2308324"/>
          </a:xfrm>
          <a:prstGeom prst="rect">
            <a:avLst/>
          </a:prstGeom>
          <a:noFill/>
        </p:spPr>
        <p:txBody>
          <a:bodyPr wrap="square" lIns="91440" tIns="45720" rIns="91440" bIns="45720" rtlCol="0" anchor="t">
            <a:spAutoFit/>
          </a:bodyPr>
          <a:lstStyle/>
          <a:p>
            <a:pPr algn="ctr"/>
            <a:r>
              <a:rPr lang="en-US" sz="3000" b="1" dirty="0">
                <a:solidFill>
                  <a:schemeClr val="bg1"/>
                </a:solidFill>
                <a:latin typeface="Montserrat Bold"/>
              </a:rPr>
              <a:t>Fiscal Presentation: Transition of IDEA Part B, Chapter 619 Services from CDS to SAUs</a:t>
            </a:r>
            <a:endParaRPr lang="en-US" dirty="0">
              <a:solidFill>
                <a:schemeClr val="bg1"/>
              </a:solidFill>
            </a:endParaRPr>
          </a:p>
          <a:p>
            <a:pPr algn="ctr"/>
            <a:endParaRPr lang="en-ID" sz="2400" b="1" i="1" u="sng" dirty="0">
              <a:highlight>
                <a:srgbClr val="00FFFF"/>
              </a:highlight>
              <a:latin typeface="Montserrat Bold" pitchFamily="2" charset="77"/>
            </a:endParaRPr>
          </a:p>
        </p:txBody>
      </p:sp>
      <p:cxnSp>
        <p:nvCxnSpPr>
          <p:cNvPr id="20" name="Straight Connector 19">
            <a:extLst>
              <a:ext uri="{FF2B5EF4-FFF2-40B4-BE49-F238E27FC236}">
                <a16:creationId xmlns:a16="http://schemas.microsoft.com/office/drawing/2014/main" id="{F3F06380-D4BF-934F-9E7A-6BF813EF09ED}"/>
              </a:ext>
            </a:extLst>
          </p:cNvPr>
          <p:cNvCxnSpPr/>
          <p:nvPr/>
        </p:nvCxnSpPr>
        <p:spPr>
          <a:xfrm>
            <a:off x="3853714" y="1829666"/>
            <a:ext cx="143657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994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F014DE84-BC04-A803-9AA7-06D591958AFD}"/>
              </a:ext>
            </a:extLst>
          </p:cNvPr>
          <p:cNvSpPr/>
          <p:nvPr/>
        </p:nvSpPr>
        <p:spPr>
          <a:xfrm>
            <a:off x="6323488" y="2373193"/>
            <a:ext cx="1973439" cy="5217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7 Points 18">
            <a:extLst>
              <a:ext uri="{FF2B5EF4-FFF2-40B4-BE49-F238E27FC236}">
                <a16:creationId xmlns:a16="http://schemas.microsoft.com/office/drawing/2014/main" id="{45E2D52D-2871-3FDC-02B2-61D72667498A}"/>
              </a:ext>
            </a:extLst>
          </p:cNvPr>
          <p:cNvSpPr/>
          <p:nvPr/>
        </p:nvSpPr>
        <p:spPr>
          <a:xfrm>
            <a:off x="6420052" y="3052703"/>
            <a:ext cx="1522911" cy="1075522"/>
          </a:xfrm>
          <a:prstGeom prst="star7">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85DBCAF-A7F1-B7F1-6883-E26E31A97B19}"/>
              </a:ext>
            </a:extLst>
          </p:cNvPr>
          <p:cNvPicPr>
            <a:picLocks noChangeAspect="1"/>
          </p:cNvPicPr>
          <p:nvPr/>
        </p:nvPicPr>
        <p:blipFill>
          <a:blip r:embed="rId2"/>
          <a:stretch>
            <a:fillRect/>
          </a:stretch>
        </p:blipFill>
        <p:spPr>
          <a:xfrm>
            <a:off x="722377" y="102394"/>
            <a:ext cx="5148072" cy="1807800"/>
          </a:xfrm>
          <a:prstGeom prst="rect">
            <a:avLst/>
          </a:prstGeom>
        </p:spPr>
      </p:pic>
      <p:sp>
        <p:nvSpPr>
          <p:cNvPr id="10" name="TextBox 9">
            <a:extLst>
              <a:ext uri="{FF2B5EF4-FFF2-40B4-BE49-F238E27FC236}">
                <a16:creationId xmlns:a16="http://schemas.microsoft.com/office/drawing/2014/main" id="{6450F591-29C2-9059-0ECD-B88E53504AF1}"/>
              </a:ext>
            </a:extLst>
          </p:cNvPr>
          <p:cNvSpPr txBox="1"/>
          <p:nvPr/>
        </p:nvSpPr>
        <p:spPr>
          <a:xfrm>
            <a:off x="667512" y="1835455"/>
            <a:ext cx="6867144" cy="369332"/>
          </a:xfrm>
          <a:prstGeom prst="rect">
            <a:avLst/>
          </a:prstGeom>
          <a:noFill/>
        </p:spPr>
        <p:txBody>
          <a:bodyPr wrap="square">
            <a:spAutoFit/>
          </a:bodyPr>
          <a:lstStyle/>
          <a:p>
            <a:r>
              <a:rPr lang="en-US" dirty="0">
                <a:hlinkClick r:id="rId3"/>
              </a:rPr>
              <a:t>https://www.maine.gov/doe/funding/accounting/handbook</a:t>
            </a:r>
            <a:endParaRPr lang="en-US" dirty="0"/>
          </a:p>
        </p:txBody>
      </p:sp>
      <p:pic>
        <p:nvPicPr>
          <p:cNvPr id="12" name="Picture 11">
            <a:extLst>
              <a:ext uri="{FF2B5EF4-FFF2-40B4-BE49-F238E27FC236}">
                <a16:creationId xmlns:a16="http://schemas.microsoft.com/office/drawing/2014/main" id="{65CCB379-A93C-B9D1-0603-0EE5F086A1B3}"/>
              </a:ext>
            </a:extLst>
          </p:cNvPr>
          <p:cNvPicPr>
            <a:picLocks noChangeAspect="1"/>
          </p:cNvPicPr>
          <p:nvPr/>
        </p:nvPicPr>
        <p:blipFill>
          <a:blip r:embed="rId4"/>
          <a:stretch>
            <a:fillRect/>
          </a:stretch>
        </p:blipFill>
        <p:spPr>
          <a:xfrm>
            <a:off x="552173" y="2135931"/>
            <a:ext cx="1973439" cy="1992294"/>
          </a:xfrm>
          <a:prstGeom prst="rect">
            <a:avLst/>
          </a:prstGeom>
        </p:spPr>
      </p:pic>
      <p:sp>
        <p:nvSpPr>
          <p:cNvPr id="13" name="Callout: Line 12">
            <a:extLst>
              <a:ext uri="{FF2B5EF4-FFF2-40B4-BE49-F238E27FC236}">
                <a16:creationId xmlns:a16="http://schemas.microsoft.com/office/drawing/2014/main" id="{CD9C0669-503F-9DAA-FD4F-0AF5600036B8}"/>
              </a:ext>
            </a:extLst>
          </p:cNvPr>
          <p:cNvSpPr/>
          <p:nvPr/>
        </p:nvSpPr>
        <p:spPr>
          <a:xfrm>
            <a:off x="2982239" y="2331988"/>
            <a:ext cx="3078480" cy="685800"/>
          </a:xfrm>
          <a:prstGeom prst="borderCallout1">
            <a:avLst>
              <a:gd name="adj1" fmla="val 49861"/>
              <a:gd name="adj2" fmla="val -631"/>
              <a:gd name="adj3" fmla="val 106278"/>
              <a:gd name="adj4" fmla="val -2119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this chart of accounts for </a:t>
            </a:r>
            <a:r>
              <a:rPr lang="en-US" dirty="0">
                <a:highlight>
                  <a:srgbClr val="FFFF00"/>
                </a:highlight>
                <a:hlinkClick r:id="rId5"/>
              </a:rPr>
              <a:t>K-12 Special Education</a:t>
            </a:r>
            <a:endParaRPr lang="en-US" dirty="0">
              <a:highlight>
                <a:srgbClr val="FFFF00"/>
              </a:highlight>
            </a:endParaRPr>
          </a:p>
        </p:txBody>
      </p:sp>
      <p:sp>
        <p:nvSpPr>
          <p:cNvPr id="15" name="Callout: Line 14">
            <a:extLst>
              <a:ext uri="{FF2B5EF4-FFF2-40B4-BE49-F238E27FC236}">
                <a16:creationId xmlns:a16="http://schemas.microsoft.com/office/drawing/2014/main" id="{F2036EEE-B8C7-063A-2D7C-5E7C9FA1EC98}"/>
              </a:ext>
            </a:extLst>
          </p:cNvPr>
          <p:cNvSpPr/>
          <p:nvPr/>
        </p:nvSpPr>
        <p:spPr>
          <a:xfrm>
            <a:off x="2982239" y="3252048"/>
            <a:ext cx="3078480" cy="685800"/>
          </a:xfrm>
          <a:prstGeom prst="borderCallout1">
            <a:avLst>
              <a:gd name="adj1" fmla="val 46306"/>
              <a:gd name="adj2" fmla="val 294"/>
              <a:gd name="adj3" fmla="val 36055"/>
              <a:gd name="adj4" fmla="val -28012"/>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this chart of accounts for </a:t>
            </a:r>
            <a:r>
              <a:rPr lang="en-US" dirty="0">
                <a:highlight>
                  <a:srgbClr val="FFFF00"/>
                </a:highlight>
                <a:hlinkClick r:id="rId6"/>
              </a:rPr>
              <a:t>PreK Special Education</a:t>
            </a:r>
            <a:endParaRPr lang="en-US" dirty="0">
              <a:highlight>
                <a:srgbClr val="FFFF00"/>
              </a:highlight>
            </a:endParaRPr>
          </a:p>
        </p:txBody>
      </p:sp>
      <p:sp>
        <p:nvSpPr>
          <p:cNvPr id="16" name="TextBox 15">
            <a:extLst>
              <a:ext uri="{FF2B5EF4-FFF2-40B4-BE49-F238E27FC236}">
                <a16:creationId xmlns:a16="http://schemas.microsoft.com/office/drawing/2014/main" id="{8D3C841C-7DC6-CF37-9F1C-FBF3A13B77CF}"/>
              </a:ext>
            </a:extLst>
          </p:cNvPr>
          <p:cNvSpPr txBox="1"/>
          <p:nvPr/>
        </p:nvSpPr>
        <p:spPr>
          <a:xfrm>
            <a:off x="6465724" y="2393559"/>
            <a:ext cx="1742367" cy="461665"/>
          </a:xfrm>
          <a:prstGeom prst="rect">
            <a:avLst/>
          </a:prstGeom>
          <a:noFill/>
        </p:spPr>
        <p:txBody>
          <a:bodyPr wrap="square" rtlCol="0">
            <a:spAutoFit/>
          </a:bodyPr>
          <a:lstStyle/>
          <a:p>
            <a:pPr algn="ctr"/>
            <a:r>
              <a:rPr lang="en-US" sz="1200" dirty="0">
                <a:solidFill>
                  <a:schemeClr val="bg1"/>
                </a:solidFill>
              </a:rPr>
              <a:t>Part of EPS Allocation with State &amp; Local Share</a:t>
            </a:r>
          </a:p>
        </p:txBody>
      </p:sp>
      <p:sp>
        <p:nvSpPr>
          <p:cNvPr id="17" name="TextBox 16">
            <a:extLst>
              <a:ext uri="{FF2B5EF4-FFF2-40B4-BE49-F238E27FC236}">
                <a16:creationId xmlns:a16="http://schemas.microsoft.com/office/drawing/2014/main" id="{537BA2FD-B5D4-EA53-2E09-4ABD1DC42D42}"/>
              </a:ext>
            </a:extLst>
          </p:cNvPr>
          <p:cNvSpPr txBox="1"/>
          <p:nvPr/>
        </p:nvSpPr>
        <p:spPr>
          <a:xfrm>
            <a:off x="6572178" y="3216021"/>
            <a:ext cx="1218657" cy="830997"/>
          </a:xfrm>
          <a:prstGeom prst="rect">
            <a:avLst/>
          </a:prstGeom>
          <a:noFill/>
        </p:spPr>
        <p:txBody>
          <a:bodyPr wrap="square" rtlCol="0">
            <a:spAutoFit/>
          </a:bodyPr>
          <a:lstStyle/>
          <a:p>
            <a:pPr algn="ctr"/>
            <a:r>
              <a:rPr lang="en-US" sz="1200" b="1" dirty="0">
                <a:solidFill>
                  <a:srgbClr val="FFFF00"/>
                </a:solidFill>
              </a:rPr>
              <a:t>Separate funding source – 100% State Funded</a:t>
            </a:r>
          </a:p>
        </p:txBody>
      </p:sp>
      <p:sp>
        <p:nvSpPr>
          <p:cNvPr id="20" name="Arrow: Right 19">
            <a:extLst>
              <a:ext uri="{FF2B5EF4-FFF2-40B4-BE49-F238E27FC236}">
                <a16:creationId xmlns:a16="http://schemas.microsoft.com/office/drawing/2014/main" id="{8A411097-24E4-3F44-BCB6-B33A794C705D}"/>
              </a:ext>
            </a:extLst>
          </p:cNvPr>
          <p:cNvSpPr/>
          <p:nvPr/>
        </p:nvSpPr>
        <p:spPr>
          <a:xfrm>
            <a:off x="6060719" y="3476371"/>
            <a:ext cx="572818" cy="54207"/>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D0708973-4FDF-4449-2C88-2A38ABE81749}"/>
              </a:ext>
            </a:extLst>
          </p:cNvPr>
          <p:cNvSpPr/>
          <p:nvPr/>
        </p:nvSpPr>
        <p:spPr>
          <a:xfrm>
            <a:off x="6060719" y="2600092"/>
            <a:ext cx="249727" cy="999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599C580-0BE2-8AD4-77BE-83695B1BB4BA}"/>
              </a:ext>
            </a:extLst>
          </p:cNvPr>
          <p:cNvPicPr>
            <a:picLocks noChangeAspect="1"/>
          </p:cNvPicPr>
          <p:nvPr/>
        </p:nvPicPr>
        <p:blipFill>
          <a:blip r:embed="rId7"/>
          <a:stretch>
            <a:fillRect/>
          </a:stretch>
        </p:blipFill>
        <p:spPr>
          <a:xfrm>
            <a:off x="599939" y="3981529"/>
            <a:ext cx="5667985" cy="742037"/>
          </a:xfrm>
          <a:prstGeom prst="rect">
            <a:avLst/>
          </a:prstGeom>
        </p:spPr>
      </p:pic>
      <p:sp>
        <p:nvSpPr>
          <p:cNvPr id="6" name="Scroll: Vertical 5">
            <a:extLst>
              <a:ext uri="{FF2B5EF4-FFF2-40B4-BE49-F238E27FC236}">
                <a16:creationId xmlns:a16="http://schemas.microsoft.com/office/drawing/2014/main" id="{F907A08F-D0C4-B656-791A-AADEBCE7C35B}"/>
              </a:ext>
            </a:extLst>
          </p:cNvPr>
          <p:cNvSpPr/>
          <p:nvPr/>
        </p:nvSpPr>
        <p:spPr>
          <a:xfrm>
            <a:off x="6633537" y="244025"/>
            <a:ext cx="2123540" cy="1715987"/>
          </a:xfrm>
          <a:prstGeom prst="verticalScroll">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PreK Special Ed</a:t>
            </a:r>
          </a:p>
          <a:p>
            <a:pPr algn="ctr"/>
            <a:r>
              <a:rPr lang="en-US" b="1" dirty="0">
                <a:solidFill>
                  <a:srgbClr val="FFFF00"/>
                </a:solidFill>
              </a:rPr>
              <a:t>Coding:</a:t>
            </a:r>
          </a:p>
          <a:p>
            <a:pPr algn="ctr"/>
            <a:r>
              <a:rPr lang="en-US" dirty="0">
                <a:solidFill>
                  <a:srgbClr val="FFFF00"/>
                </a:solidFill>
              </a:rPr>
              <a:t>Fund = 2213</a:t>
            </a:r>
          </a:p>
          <a:p>
            <a:pPr algn="ctr"/>
            <a:r>
              <a:rPr lang="en-US" dirty="0">
                <a:solidFill>
                  <a:srgbClr val="FFFF00"/>
                </a:solidFill>
              </a:rPr>
              <a:t>Revenue = 3128</a:t>
            </a:r>
          </a:p>
        </p:txBody>
      </p:sp>
    </p:spTree>
    <p:extLst>
      <p:ext uri="{BB962C8B-B14F-4D97-AF65-F5344CB8AC3E}">
        <p14:creationId xmlns:p14="http://schemas.microsoft.com/office/powerpoint/2010/main" val="790048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9CD29-2C36-5D2C-4D1E-EA5190597B84}"/>
            </a:ext>
          </a:extLst>
        </p:cNvPr>
        <p:cNvGrpSpPr/>
        <p:nvPr/>
      </p:nvGrpSpPr>
      <p:grpSpPr>
        <a:xfrm>
          <a:off x="0" y="0"/>
          <a:ext cx="0" cy="0"/>
          <a:chOff x="0" y="0"/>
          <a:chExt cx="0" cy="0"/>
        </a:xfrm>
      </p:grpSpPr>
      <p:sp>
        <p:nvSpPr>
          <p:cNvPr id="8" name="Content Placeholder 3">
            <a:extLst>
              <a:ext uri="{FF2B5EF4-FFF2-40B4-BE49-F238E27FC236}">
                <a16:creationId xmlns:a16="http://schemas.microsoft.com/office/drawing/2014/main" id="{63185F12-458F-D3FB-17B5-2FB660B463D3}"/>
              </a:ext>
            </a:extLst>
          </p:cNvPr>
          <p:cNvSpPr txBox="1">
            <a:spLocks/>
          </p:cNvSpPr>
          <p:nvPr/>
        </p:nvSpPr>
        <p:spPr>
          <a:xfrm>
            <a:off x="131280" y="774900"/>
            <a:ext cx="8893676" cy="3422179"/>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lnSpc>
                <a:spcPct val="120000"/>
              </a:lnSpc>
              <a:spcBef>
                <a:spcPts val="0"/>
              </a:spcBef>
            </a:pPr>
            <a:r>
              <a:rPr lang="en-US" sz="2000" dirty="0">
                <a:latin typeface="Calibri"/>
                <a:cs typeface="Calibri"/>
              </a:rPr>
              <a:t>Payments will be calculated based on quarterly count collections.</a:t>
            </a:r>
          </a:p>
          <a:p>
            <a:pPr defTabSz="914400">
              <a:lnSpc>
                <a:spcPct val="120000"/>
              </a:lnSpc>
              <a:spcBef>
                <a:spcPts val="0"/>
              </a:spcBef>
            </a:pPr>
            <a:r>
              <a:rPr lang="en-US" sz="2000" dirty="0">
                <a:latin typeface="Calibri"/>
                <a:cs typeface="Calibri"/>
              </a:rPr>
              <a:t>Payments will be made each quarter.</a:t>
            </a:r>
          </a:p>
          <a:p>
            <a:pPr defTabSz="914400">
              <a:lnSpc>
                <a:spcPct val="120000"/>
              </a:lnSpc>
              <a:spcBef>
                <a:spcPts val="0"/>
              </a:spcBef>
            </a:pPr>
            <a:r>
              <a:rPr lang="en-US" sz="2000" dirty="0">
                <a:latin typeface="Calibri"/>
                <a:cs typeface="Calibri"/>
              </a:rPr>
              <a:t>1</a:t>
            </a:r>
            <a:r>
              <a:rPr lang="en-US" sz="2000" baseline="30000" dirty="0">
                <a:latin typeface="Calibri"/>
                <a:cs typeface="Calibri"/>
              </a:rPr>
              <a:t>st</a:t>
            </a:r>
            <a:r>
              <a:rPr lang="en-US" sz="2000" dirty="0">
                <a:latin typeface="Calibri"/>
                <a:cs typeface="Calibri"/>
              </a:rPr>
              <a:t> quarterly payment will be based on July 1 actual counts or estimate counts if it is the SAUs first year in the Early Childhood Special Education (ECSE) Program.</a:t>
            </a:r>
          </a:p>
          <a:p>
            <a:pPr defTabSz="914400">
              <a:lnSpc>
                <a:spcPct val="120000"/>
              </a:lnSpc>
              <a:spcBef>
                <a:spcPts val="0"/>
              </a:spcBef>
            </a:pPr>
            <a:r>
              <a:rPr lang="en-US" sz="2000" dirty="0">
                <a:latin typeface="Calibri"/>
                <a:cs typeface="Calibri"/>
              </a:rPr>
              <a:t>2</a:t>
            </a:r>
            <a:r>
              <a:rPr lang="en-US" sz="2000" baseline="30000" dirty="0">
                <a:latin typeface="Calibri"/>
                <a:cs typeface="Calibri"/>
              </a:rPr>
              <a:t>nd</a:t>
            </a:r>
            <a:r>
              <a:rPr lang="en-US" sz="2000" dirty="0">
                <a:latin typeface="Calibri"/>
                <a:cs typeface="Calibri"/>
              </a:rPr>
              <a:t> quarterly payment may be more or less than the 1</a:t>
            </a:r>
            <a:r>
              <a:rPr lang="en-US" sz="2000" baseline="30000" dirty="0">
                <a:latin typeface="Calibri"/>
                <a:cs typeface="Calibri"/>
              </a:rPr>
              <a:t>st</a:t>
            </a:r>
            <a:r>
              <a:rPr lang="en-US" sz="2000" dirty="0">
                <a:latin typeface="Calibri"/>
                <a:cs typeface="Calibri"/>
              </a:rPr>
              <a:t> quarter based on actual counts.</a:t>
            </a:r>
          </a:p>
          <a:p>
            <a:pPr defTabSz="914400">
              <a:lnSpc>
                <a:spcPct val="120000"/>
              </a:lnSpc>
              <a:spcBef>
                <a:spcPts val="0"/>
              </a:spcBef>
            </a:pPr>
            <a:r>
              <a:rPr lang="en-US" sz="2000" dirty="0">
                <a:latin typeface="Calibri"/>
                <a:cs typeface="Calibri"/>
              </a:rPr>
              <a:t>3</a:t>
            </a:r>
            <a:r>
              <a:rPr lang="en-US" sz="2000" baseline="30000" dirty="0">
                <a:latin typeface="Calibri"/>
                <a:cs typeface="Calibri"/>
              </a:rPr>
              <a:t>rd</a:t>
            </a:r>
            <a:r>
              <a:rPr lang="en-US" sz="2000" dirty="0">
                <a:latin typeface="Calibri"/>
                <a:cs typeface="Calibri"/>
              </a:rPr>
              <a:t> and 4</a:t>
            </a:r>
            <a:r>
              <a:rPr lang="en-US" sz="2000" baseline="30000" dirty="0">
                <a:latin typeface="Calibri"/>
                <a:cs typeface="Calibri"/>
              </a:rPr>
              <a:t>th</a:t>
            </a:r>
            <a:r>
              <a:rPr lang="en-US" sz="2000" dirty="0">
                <a:latin typeface="Calibri"/>
                <a:cs typeface="Calibri"/>
              </a:rPr>
              <a:t> quarterly payments will never go below the amount calculated after the 2</a:t>
            </a:r>
            <a:r>
              <a:rPr lang="en-US" sz="2000" baseline="30000" dirty="0">
                <a:latin typeface="Calibri"/>
                <a:cs typeface="Calibri"/>
              </a:rPr>
              <a:t>nd</a:t>
            </a:r>
            <a:r>
              <a:rPr lang="en-US" sz="2000" dirty="0">
                <a:latin typeface="Calibri"/>
                <a:cs typeface="Calibri"/>
              </a:rPr>
              <a:t> quarter collection but may go up if counts are higher.</a:t>
            </a:r>
            <a:endParaRPr lang="en-US" sz="1600" dirty="0"/>
          </a:p>
          <a:p>
            <a:pPr indent="-228600" defTabSz="914400"/>
            <a:endParaRPr lang="en-US" sz="1200" dirty="0">
              <a:ea typeface="Calibri"/>
              <a:cs typeface="Calibri"/>
            </a:endParaRPr>
          </a:p>
          <a:p>
            <a:pPr indent="-228600" defTabSz="914400"/>
            <a:endParaRPr lang="en-US" sz="1200" dirty="0">
              <a:cs typeface="Calibri"/>
            </a:endParaRPr>
          </a:p>
          <a:p>
            <a:pPr indent="-228600" defTabSz="914400"/>
            <a:endParaRPr lang="en-US" sz="1200" dirty="0">
              <a:cs typeface="Calibri"/>
            </a:endParaRPr>
          </a:p>
        </p:txBody>
      </p:sp>
      <p:sp>
        <p:nvSpPr>
          <p:cNvPr id="4" name="TextBox 3">
            <a:extLst>
              <a:ext uri="{FF2B5EF4-FFF2-40B4-BE49-F238E27FC236}">
                <a16:creationId xmlns:a16="http://schemas.microsoft.com/office/drawing/2014/main" id="{D5B7F00D-E16D-2EF7-DA7A-7B3280BA67E6}"/>
              </a:ext>
            </a:extLst>
          </p:cNvPr>
          <p:cNvSpPr txBox="1"/>
          <p:nvPr/>
        </p:nvSpPr>
        <p:spPr>
          <a:xfrm>
            <a:off x="130723" y="130510"/>
            <a:ext cx="7887977" cy="584775"/>
          </a:xfrm>
          <a:prstGeom prst="rect">
            <a:avLst/>
          </a:prstGeom>
          <a:noFill/>
        </p:spPr>
        <p:txBody>
          <a:bodyPr wrap="square" lIns="91440" tIns="45720" rIns="91440" bIns="45720" rtlCol="0" anchor="t">
            <a:spAutoFit/>
          </a:bodyPr>
          <a:lstStyle/>
          <a:p>
            <a:r>
              <a:rPr lang="en-US" sz="3200" b="1" dirty="0">
                <a:latin typeface="Montserrat Bold"/>
                <a:cs typeface="Calibri"/>
              </a:rPr>
              <a:t>Quarterly Payments:</a:t>
            </a:r>
            <a:endParaRPr lang="en-US" sz="3200" b="1" dirty="0">
              <a:latin typeface="Montserrat Bold"/>
              <a:cs typeface="Calibri" panose="020F0502020204030204" pitchFamily="34" charset="0"/>
            </a:endParaRPr>
          </a:p>
        </p:txBody>
      </p:sp>
    </p:spTree>
    <p:extLst>
      <p:ext uri="{BB962C8B-B14F-4D97-AF65-F5344CB8AC3E}">
        <p14:creationId xmlns:p14="http://schemas.microsoft.com/office/powerpoint/2010/main" val="3786843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31BA-0BA2-8334-BA50-6E738A769998}"/>
              </a:ext>
            </a:extLst>
          </p:cNvPr>
          <p:cNvSpPr>
            <a:spLocks noGrp="1"/>
          </p:cNvSpPr>
          <p:nvPr>
            <p:ph type="title"/>
          </p:nvPr>
        </p:nvSpPr>
        <p:spPr>
          <a:xfrm>
            <a:off x="312127" y="49524"/>
            <a:ext cx="7886700" cy="994172"/>
          </a:xfrm>
        </p:spPr>
        <p:txBody>
          <a:bodyPr/>
          <a:lstStyle/>
          <a:p>
            <a:r>
              <a:rPr lang="en-US" dirty="0">
                <a:latin typeface="Montserrat Bold"/>
              </a:rPr>
              <a:t>Payment Calculation:</a:t>
            </a:r>
            <a:endParaRPr lang="en-US" dirty="0"/>
          </a:p>
        </p:txBody>
      </p:sp>
      <p:sp>
        <p:nvSpPr>
          <p:cNvPr id="3" name="Text Placeholder 2">
            <a:extLst>
              <a:ext uri="{FF2B5EF4-FFF2-40B4-BE49-F238E27FC236}">
                <a16:creationId xmlns:a16="http://schemas.microsoft.com/office/drawing/2014/main" id="{BDADA33C-47BD-DA52-DB1F-16163153D148}"/>
              </a:ext>
            </a:extLst>
          </p:cNvPr>
          <p:cNvSpPr>
            <a:spLocks noGrp="1"/>
          </p:cNvSpPr>
          <p:nvPr>
            <p:ph idx="1"/>
          </p:nvPr>
        </p:nvSpPr>
        <p:spPr>
          <a:xfrm>
            <a:off x="314094" y="911904"/>
            <a:ext cx="8210048" cy="3827484"/>
          </a:xfrm>
        </p:spPr>
        <p:txBody>
          <a:bodyPr vert="horz" lIns="91440" tIns="45720" rIns="91440" bIns="45720" rtlCol="0" anchor="t">
            <a:noAutofit/>
          </a:bodyPr>
          <a:lstStyle/>
          <a:p>
            <a:pPr marL="342900" indent="-342900"/>
            <a:r>
              <a:rPr lang="en-US" sz="1700" dirty="0"/>
              <a:t>Payments will be calculated using each School Administrative Units (SAUs) Elementary EPS rate and Economic Disadvantaged Percentage from that years ED 279 report.</a:t>
            </a:r>
          </a:p>
          <a:p>
            <a:pPr marL="342900" indent="-342900"/>
            <a:r>
              <a:rPr lang="en-US" sz="1700" dirty="0"/>
              <a:t>General Education/FAPE Calculation =</a:t>
            </a:r>
          </a:p>
          <a:p>
            <a:pPr marL="685800" lvl="1" indent="-342900"/>
            <a:r>
              <a:rPr lang="en-US" sz="1400" dirty="0"/>
              <a:t>Basic Count = Count x Elementary EPS Rate</a:t>
            </a:r>
          </a:p>
          <a:p>
            <a:pPr marL="685800" lvl="1" indent="-342900"/>
            <a:r>
              <a:rPr lang="en-US" sz="1400" dirty="0"/>
              <a:t>Disadvantaged = Count x Disadvantaged % x EPS Rate x Disadvantaged Weight .15</a:t>
            </a:r>
          </a:p>
          <a:p>
            <a:pPr marL="685800" lvl="1" indent="-342900"/>
            <a:r>
              <a:rPr lang="en-US" sz="1400" dirty="0"/>
              <a:t>Assessment Amount = Count x Per Pupil $55.00</a:t>
            </a:r>
          </a:p>
          <a:p>
            <a:pPr marL="685800" lvl="1" indent="-342900"/>
            <a:r>
              <a:rPr lang="en-US" sz="1400" dirty="0"/>
              <a:t>Technology Amount = Count x Per Pupil $120.00</a:t>
            </a:r>
          </a:p>
          <a:p>
            <a:pPr marL="685800" lvl="1" indent="-342900"/>
            <a:r>
              <a:rPr lang="en-US" sz="1400" dirty="0"/>
              <a:t>PreK Additional = Count x EPS Rate x PreK Weight .10</a:t>
            </a:r>
          </a:p>
          <a:p>
            <a:pPr marL="685800" lvl="1" indent="-342900"/>
            <a:r>
              <a:rPr lang="en-US" sz="1400" dirty="0"/>
              <a:t>Additional Disadvantaged = Count x Disadvantaged % x EPS Rate x Disadvantaged Weight .05</a:t>
            </a:r>
          </a:p>
          <a:p>
            <a:pPr marL="342900" indent="-342900"/>
            <a:r>
              <a:rPr lang="en-US" sz="1700" dirty="0"/>
              <a:t>Special Education Calculation =</a:t>
            </a:r>
          </a:p>
          <a:p>
            <a:pPr marL="685800" lvl="1" indent="-342900"/>
            <a:r>
              <a:rPr lang="en-US" sz="1400" dirty="0"/>
              <a:t>Count x EPS Rate x 1.5 weight</a:t>
            </a:r>
          </a:p>
          <a:p>
            <a:pPr marL="342900" indent="-342900"/>
            <a:r>
              <a:rPr lang="en-US" sz="1700" dirty="0"/>
              <a:t>Child Find Calculation =</a:t>
            </a:r>
          </a:p>
          <a:p>
            <a:pPr marL="685800" lvl="1" indent="-342900"/>
            <a:r>
              <a:rPr lang="en-US" sz="1400" dirty="0"/>
              <a:t>Count x $1,000</a:t>
            </a:r>
          </a:p>
          <a:p>
            <a:pPr marL="685800" lvl="1" indent="-342900"/>
            <a:endParaRPr lang="en-US" sz="1400" dirty="0"/>
          </a:p>
          <a:p>
            <a:pPr marL="685800" lvl="1" indent="-342900"/>
            <a:endParaRPr lang="en-US" sz="1400" dirty="0"/>
          </a:p>
          <a:p>
            <a:pPr marL="342900" lvl="1" indent="0">
              <a:buNone/>
            </a:pPr>
            <a:endParaRPr lang="en-US" dirty="0"/>
          </a:p>
          <a:p>
            <a:endParaRPr lang="en-US" dirty="0"/>
          </a:p>
        </p:txBody>
      </p:sp>
    </p:spTree>
    <p:extLst>
      <p:ext uri="{BB962C8B-B14F-4D97-AF65-F5344CB8AC3E}">
        <p14:creationId xmlns:p14="http://schemas.microsoft.com/office/powerpoint/2010/main" val="2155292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3F4AD5-CAF4-71DB-38EA-D84F1B9B010B}"/>
              </a:ext>
            </a:extLst>
          </p:cNvPr>
          <p:cNvSpPr>
            <a:spLocks noGrp="1"/>
          </p:cNvSpPr>
          <p:nvPr>
            <p:ph idx="1"/>
          </p:nvPr>
        </p:nvSpPr>
        <p:spPr>
          <a:xfrm>
            <a:off x="628650" y="3194913"/>
            <a:ext cx="7886700" cy="663855"/>
          </a:xfrm>
        </p:spPr>
        <p:txBody>
          <a:bodyPr/>
          <a:lstStyle/>
          <a:p>
            <a:r>
              <a:rPr lang="en-US" dirty="0">
                <a:hlinkClick r:id="rId2"/>
              </a:rPr>
              <a:t>https://www.maine.gov/doe/cds/earlychildhoodspecialeducation</a:t>
            </a:r>
            <a:endParaRPr lang="en-US" dirty="0"/>
          </a:p>
        </p:txBody>
      </p:sp>
      <p:pic>
        <p:nvPicPr>
          <p:cNvPr id="6" name="Picture 5">
            <a:extLst>
              <a:ext uri="{FF2B5EF4-FFF2-40B4-BE49-F238E27FC236}">
                <a16:creationId xmlns:a16="http://schemas.microsoft.com/office/drawing/2014/main" id="{DC7D2FF3-0A49-C4AF-B407-015FC5702485}"/>
              </a:ext>
            </a:extLst>
          </p:cNvPr>
          <p:cNvPicPr>
            <a:picLocks noChangeAspect="1"/>
          </p:cNvPicPr>
          <p:nvPr/>
        </p:nvPicPr>
        <p:blipFill>
          <a:blip r:embed="rId3"/>
          <a:stretch>
            <a:fillRect/>
          </a:stretch>
        </p:blipFill>
        <p:spPr>
          <a:xfrm>
            <a:off x="628650" y="184752"/>
            <a:ext cx="7590178" cy="3010161"/>
          </a:xfrm>
          <a:prstGeom prst="rect">
            <a:avLst/>
          </a:prstGeom>
        </p:spPr>
      </p:pic>
      <p:pic>
        <p:nvPicPr>
          <p:cNvPr id="10" name="Picture 9">
            <a:extLst>
              <a:ext uri="{FF2B5EF4-FFF2-40B4-BE49-F238E27FC236}">
                <a16:creationId xmlns:a16="http://schemas.microsoft.com/office/drawing/2014/main" id="{D37F231C-2DA0-D1DF-644D-42B090C2C3E2}"/>
              </a:ext>
            </a:extLst>
          </p:cNvPr>
          <p:cNvPicPr>
            <a:picLocks noChangeAspect="1"/>
          </p:cNvPicPr>
          <p:nvPr/>
        </p:nvPicPr>
        <p:blipFill>
          <a:blip r:embed="rId4"/>
          <a:stretch>
            <a:fillRect/>
          </a:stretch>
        </p:blipFill>
        <p:spPr>
          <a:xfrm>
            <a:off x="1724024" y="3560222"/>
            <a:ext cx="5399430" cy="1086372"/>
          </a:xfrm>
          <a:prstGeom prst="rect">
            <a:avLst/>
          </a:prstGeom>
        </p:spPr>
      </p:pic>
    </p:spTree>
    <p:extLst>
      <p:ext uri="{BB962C8B-B14F-4D97-AF65-F5344CB8AC3E}">
        <p14:creationId xmlns:p14="http://schemas.microsoft.com/office/powerpoint/2010/main" val="159203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EADFE7-E9D8-0ABA-7215-6A979BAE2ECC}"/>
              </a:ext>
            </a:extLst>
          </p:cNvPr>
          <p:cNvSpPr>
            <a:spLocks noGrp="1"/>
          </p:cNvSpPr>
          <p:nvPr>
            <p:ph type="title" idx="4294967295"/>
          </p:nvPr>
        </p:nvSpPr>
        <p:spPr>
          <a:xfrm>
            <a:off x="195513" y="274638"/>
            <a:ext cx="3933825" cy="644525"/>
          </a:xfrm>
        </p:spPr>
        <p:txBody>
          <a:bodyPr/>
          <a:lstStyle/>
          <a:p>
            <a:r>
              <a:rPr lang="en-US">
                <a:latin typeface="Montserrat Bold"/>
              </a:rPr>
              <a:t>Why?</a:t>
            </a:r>
            <a:endParaRPr lang="en-US"/>
          </a:p>
        </p:txBody>
      </p:sp>
      <p:cxnSp>
        <p:nvCxnSpPr>
          <p:cNvPr id="9" name="Straight Connector 8">
            <a:extLst>
              <a:ext uri="{FF2B5EF4-FFF2-40B4-BE49-F238E27FC236}">
                <a16:creationId xmlns:a16="http://schemas.microsoft.com/office/drawing/2014/main" id="{A8DCACB1-F18A-4423-2D69-79874FDCD216}"/>
              </a:ext>
            </a:extLst>
          </p:cNvPr>
          <p:cNvCxnSpPr>
            <a:cxnSpLocks/>
          </p:cNvCxnSpPr>
          <p:nvPr/>
        </p:nvCxnSpPr>
        <p:spPr>
          <a:xfrm flipV="1">
            <a:off x="17875" y="860644"/>
            <a:ext cx="4284112" cy="9686"/>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6CDC550-9B07-956F-4A11-3F915B522C1E}"/>
              </a:ext>
            </a:extLst>
          </p:cNvPr>
          <p:cNvSpPr txBox="1"/>
          <p:nvPr/>
        </p:nvSpPr>
        <p:spPr>
          <a:xfrm>
            <a:off x="421105" y="1052763"/>
            <a:ext cx="8300284" cy="33916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pPr>
            <a:r>
              <a:rPr lang="en-US" sz="2000" b="1" u="sng">
                <a:ea typeface="Calibri"/>
                <a:cs typeface="Calibri"/>
              </a:rPr>
              <a:t>Transition of child find and FAPE responsibilities to SAUs – Why? Why now?</a:t>
            </a:r>
            <a:endParaRPr lang="en-US" sz="2000">
              <a:ea typeface="Calibri"/>
              <a:cs typeface="Calibri"/>
            </a:endParaRPr>
          </a:p>
          <a:p>
            <a:pPr>
              <a:lnSpc>
                <a:spcPct val="120000"/>
              </a:lnSpc>
            </a:pPr>
            <a:r>
              <a:rPr lang="en-US" sz="2000">
                <a:ea typeface="Calibri"/>
                <a:cs typeface="Calibri"/>
              </a:rPr>
              <a:t>Structure of existing system has been problematic:</a:t>
            </a:r>
          </a:p>
          <a:p>
            <a:pPr marL="742950" lvl="1" indent="-285750">
              <a:lnSpc>
                <a:spcPct val="120000"/>
              </a:lnSpc>
              <a:buFont typeface="Arial"/>
              <a:buChar char="•"/>
            </a:pPr>
            <a:r>
              <a:rPr lang="en-US" sz="2000">
                <a:ea typeface="Calibri"/>
                <a:cs typeface="Calibri"/>
              </a:rPr>
              <a:t>CDS responsible, but doesn’t operate or oversee general preschool programming, necessary for least restrictive environment (LRE)</a:t>
            </a:r>
          </a:p>
          <a:p>
            <a:pPr marL="742950" lvl="1" indent="-285750">
              <a:lnSpc>
                <a:spcPct val="120000"/>
              </a:lnSpc>
              <a:buFont typeface="Arial"/>
              <a:buChar char="•"/>
            </a:pPr>
            <a:r>
              <a:rPr lang="en-US" sz="2000">
                <a:ea typeface="Calibri"/>
                <a:cs typeface="Calibri"/>
              </a:rPr>
              <a:t>Requires significantly more admin and overhead costs, which drive up cost of serving the children</a:t>
            </a:r>
          </a:p>
          <a:p>
            <a:pPr marL="742950" lvl="1" indent="-285750">
              <a:lnSpc>
                <a:spcPct val="120000"/>
              </a:lnSpc>
              <a:buFont typeface="Arial"/>
              <a:buChar char="•"/>
            </a:pPr>
            <a:r>
              <a:rPr lang="en-US" sz="2000">
                <a:ea typeface="Calibri"/>
                <a:cs typeface="Calibri"/>
              </a:rPr>
              <a:t>Separate early childhood programs for children with disabilities, which contributes to high numbers of placements in special purpose private preschools and more restrictive placements</a:t>
            </a:r>
            <a:endParaRPr lang="en-US"/>
          </a:p>
        </p:txBody>
      </p:sp>
    </p:spTree>
    <p:extLst>
      <p:ext uri="{BB962C8B-B14F-4D97-AF65-F5344CB8AC3E}">
        <p14:creationId xmlns:p14="http://schemas.microsoft.com/office/powerpoint/2010/main" val="1217461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52C4059-9536-4E26-98FF-26E87F829368}"/>
              </a:ext>
            </a:extLst>
          </p:cNvPr>
          <p:cNvCxnSpPr>
            <a:cxnSpLocks/>
          </p:cNvCxnSpPr>
          <p:nvPr/>
        </p:nvCxnSpPr>
        <p:spPr>
          <a:xfrm>
            <a:off x="4234544" y="795405"/>
            <a:ext cx="4865298"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B2C83A1-290A-47B2-A341-FA35780174AA}"/>
              </a:ext>
            </a:extLst>
          </p:cNvPr>
          <p:cNvSpPr txBox="1"/>
          <p:nvPr/>
        </p:nvSpPr>
        <p:spPr>
          <a:xfrm>
            <a:off x="4149472" y="244508"/>
            <a:ext cx="4251009" cy="461665"/>
          </a:xfrm>
          <a:prstGeom prst="rect">
            <a:avLst/>
          </a:prstGeom>
          <a:noFill/>
        </p:spPr>
        <p:txBody>
          <a:bodyPr wrap="square" lIns="91440" tIns="45720" rIns="91440" bIns="45720" rtlCol="0" anchor="t">
            <a:spAutoFit/>
          </a:bodyPr>
          <a:lstStyle/>
          <a:p>
            <a:r>
              <a:rPr lang="en-US" sz="2400" b="1">
                <a:latin typeface="Montserrat Bold"/>
                <a:ea typeface="+mn-lt"/>
                <a:cs typeface="+mn-lt"/>
              </a:rPr>
              <a:t>Legislation</a:t>
            </a:r>
            <a:endParaRPr lang="en-US" sz="2400">
              <a:latin typeface="Montserrat Bold"/>
            </a:endParaRPr>
          </a:p>
        </p:txBody>
      </p:sp>
      <p:sp>
        <p:nvSpPr>
          <p:cNvPr id="25" name="Slide Number Placeholder 24">
            <a:extLst>
              <a:ext uri="{FF2B5EF4-FFF2-40B4-BE49-F238E27FC236}">
                <a16:creationId xmlns:a16="http://schemas.microsoft.com/office/drawing/2014/main" id="{ED0B988A-900B-1C46-9FF7-BE977CF08701}"/>
              </a:ext>
            </a:extLst>
          </p:cNvPr>
          <p:cNvSpPr>
            <a:spLocks noGrp="1"/>
          </p:cNvSpPr>
          <p:nvPr>
            <p:ph type="sldNum" sz="quarter" idx="13"/>
          </p:nvPr>
        </p:nvSpPr>
        <p:spPr>
          <a:xfrm>
            <a:off x="7011865" y="4808751"/>
            <a:ext cx="2057400" cy="273844"/>
          </a:xfrm>
        </p:spPr>
        <p:txBody>
          <a:bodyPr/>
          <a:lstStyle/>
          <a:p>
            <a:fld id="{9E113F32-3E6D-4F9A-A773-66183D9F62AD}" type="slidenum">
              <a:rPr lang="en-ID" smtClean="0"/>
              <a:pPr/>
              <a:t>2</a:t>
            </a:fld>
            <a:endParaRPr lang="en-ID"/>
          </a:p>
        </p:txBody>
      </p:sp>
      <p:pic>
        <p:nvPicPr>
          <p:cNvPr id="20" name="Picture 19">
            <a:extLst>
              <a:ext uri="{FF2B5EF4-FFF2-40B4-BE49-F238E27FC236}">
                <a16:creationId xmlns:a16="http://schemas.microsoft.com/office/drawing/2014/main" id="{B22F1C2E-2878-F01C-3F63-5BEA14845EB9}"/>
              </a:ext>
            </a:extLst>
          </p:cNvPr>
          <p:cNvPicPr>
            <a:picLocks noChangeAspect="1"/>
          </p:cNvPicPr>
          <p:nvPr/>
        </p:nvPicPr>
        <p:blipFill>
          <a:blip r:embed="rId3"/>
          <a:stretch>
            <a:fillRect/>
          </a:stretch>
        </p:blipFill>
        <p:spPr>
          <a:xfrm>
            <a:off x="107577" y="92545"/>
            <a:ext cx="3527812" cy="1853884"/>
          </a:xfrm>
          <a:prstGeom prst="rect">
            <a:avLst/>
          </a:prstGeom>
        </p:spPr>
      </p:pic>
      <p:pic>
        <p:nvPicPr>
          <p:cNvPr id="37" name="Picture 36" descr="A blue and white logo with a star&#10;&#10;Description automatically generated">
            <a:extLst>
              <a:ext uri="{FF2B5EF4-FFF2-40B4-BE49-F238E27FC236}">
                <a16:creationId xmlns:a16="http://schemas.microsoft.com/office/drawing/2014/main" id="{B35C3449-6A80-4F3D-2183-2148212470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31" y="2229449"/>
            <a:ext cx="1116019" cy="1080019"/>
          </a:xfrm>
          <a:prstGeom prst="rect">
            <a:avLst/>
          </a:prstGeom>
        </p:spPr>
      </p:pic>
      <p:pic>
        <p:nvPicPr>
          <p:cNvPr id="2" name="Picture 1">
            <a:extLst>
              <a:ext uri="{FF2B5EF4-FFF2-40B4-BE49-F238E27FC236}">
                <a16:creationId xmlns:a16="http://schemas.microsoft.com/office/drawing/2014/main" id="{EC6C0A2A-8497-B4B0-7BDA-4E4ADF7B85F5}"/>
              </a:ext>
            </a:extLst>
          </p:cNvPr>
          <p:cNvPicPr>
            <a:picLocks noChangeAspect="1"/>
          </p:cNvPicPr>
          <p:nvPr/>
        </p:nvPicPr>
        <p:blipFill>
          <a:blip r:embed="rId5"/>
          <a:stretch>
            <a:fillRect/>
          </a:stretch>
        </p:blipFill>
        <p:spPr>
          <a:xfrm>
            <a:off x="1444446" y="2367778"/>
            <a:ext cx="2190943" cy="868599"/>
          </a:xfrm>
          <a:prstGeom prst="rect">
            <a:avLst/>
          </a:prstGeom>
        </p:spPr>
      </p:pic>
      <p:sp>
        <p:nvSpPr>
          <p:cNvPr id="4" name="TextBox 11">
            <a:extLst>
              <a:ext uri="{FF2B5EF4-FFF2-40B4-BE49-F238E27FC236}">
                <a16:creationId xmlns:a16="http://schemas.microsoft.com/office/drawing/2014/main" id="{10DF9C10-2059-0A9F-C18E-18AAF19781BF}"/>
              </a:ext>
            </a:extLst>
          </p:cNvPr>
          <p:cNvSpPr txBox="1"/>
          <p:nvPr/>
        </p:nvSpPr>
        <p:spPr>
          <a:xfrm>
            <a:off x="3990066" y="945050"/>
            <a:ext cx="4863253" cy="255454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u="sng" dirty="0">
              <a:solidFill>
                <a:srgbClr val="467886"/>
              </a:solidFill>
              <a:latin typeface="Calibri Regular"/>
            </a:endParaRPr>
          </a:p>
          <a:p>
            <a:r>
              <a:rPr lang="en-US" sz="1600" b="1" dirty="0">
                <a:latin typeface="Calibri Regular"/>
              </a:rPr>
              <a:t>LD 2214: </a:t>
            </a:r>
            <a:r>
              <a:rPr lang="en-US" sz="1600" i="1" dirty="0">
                <a:latin typeface="Calibri Regular"/>
              </a:rPr>
              <a:t>An Act to Make Supplemental Appropriations and Allocations for the Expenditures of State Government, General Fund and Other Funds and to Change Certain Provisions of the Law Necessary to the Proper Operations of State Government for the Fiscal Years Ending June 30, 2024, and June 30, 2025</a:t>
            </a:r>
            <a:endParaRPr lang="en-US" sz="1600" b="1" dirty="0">
              <a:latin typeface="Calibri Regular"/>
            </a:endParaRPr>
          </a:p>
          <a:p>
            <a:endParaRPr lang="en-US" sz="1600" u="sng" dirty="0">
              <a:solidFill>
                <a:srgbClr val="467886"/>
              </a:solidFill>
              <a:latin typeface="Calibri Regular"/>
            </a:endParaRPr>
          </a:p>
          <a:p>
            <a:r>
              <a:rPr lang="en-US" sz="1600" b="1" dirty="0">
                <a:latin typeface="Calibri Regular"/>
              </a:rPr>
              <a:t>LD 2214 became Public Law 2023, Chapter 643, Part W</a:t>
            </a:r>
            <a:endParaRPr lang="en-US" sz="1600" b="1" u="sng" dirty="0">
              <a:latin typeface="Calibri Regular"/>
            </a:endParaRPr>
          </a:p>
          <a:p>
            <a:endParaRPr lang="en-US" sz="1600" dirty="0">
              <a:latin typeface="Calibri Regular"/>
            </a:endParaRPr>
          </a:p>
        </p:txBody>
      </p:sp>
      <p:pic>
        <p:nvPicPr>
          <p:cNvPr id="1026" name="Picture 2">
            <a:extLst>
              <a:ext uri="{FF2B5EF4-FFF2-40B4-BE49-F238E27FC236}">
                <a16:creationId xmlns:a16="http://schemas.microsoft.com/office/drawing/2014/main" id="{FD27E0E7-F154-2928-466E-E78C53260C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660" y="2583047"/>
            <a:ext cx="2832067" cy="31009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star shining in the sky&#10;&#10;Description automatically generated with medium confidence">
            <a:extLst>
              <a:ext uri="{FF2B5EF4-FFF2-40B4-BE49-F238E27FC236}">
                <a16:creationId xmlns:a16="http://schemas.microsoft.com/office/drawing/2014/main" id="{F1A52164-B676-1485-FA95-43C2613183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8363" y="111988"/>
            <a:ext cx="1657026" cy="1657026"/>
          </a:xfrm>
          <a:prstGeom prst="rect">
            <a:avLst/>
          </a:prstGeom>
        </p:spPr>
      </p:pic>
    </p:spTree>
    <p:extLst>
      <p:ext uri="{BB962C8B-B14F-4D97-AF65-F5344CB8AC3E}">
        <p14:creationId xmlns:p14="http://schemas.microsoft.com/office/powerpoint/2010/main" val="6167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8F3A0-6F0E-B5A3-B89B-E4F19227FE12}"/>
              </a:ext>
            </a:extLst>
          </p:cNvPr>
          <p:cNvSpPr>
            <a:spLocks noGrp="1"/>
          </p:cNvSpPr>
          <p:nvPr>
            <p:ph type="title"/>
          </p:nvPr>
        </p:nvSpPr>
        <p:spPr>
          <a:xfrm>
            <a:off x="121024" y="247467"/>
            <a:ext cx="8429495" cy="1011756"/>
          </a:xfrm>
        </p:spPr>
        <p:txBody>
          <a:bodyPr>
            <a:normAutofit/>
          </a:bodyPr>
          <a:lstStyle/>
          <a:p>
            <a:r>
              <a:rPr lang="en-US" sz="3000" dirty="0">
                <a:latin typeface="Montserrat Bold"/>
              </a:rPr>
              <a:t>Enrollment Collection:</a:t>
            </a:r>
            <a:endParaRPr lang="en-US" sz="3000" dirty="0"/>
          </a:p>
        </p:txBody>
      </p:sp>
      <p:sp>
        <p:nvSpPr>
          <p:cNvPr id="5" name="Content Placeholder 4">
            <a:extLst>
              <a:ext uri="{FF2B5EF4-FFF2-40B4-BE49-F238E27FC236}">
                <a16:creationId xmlns:a16="http://schemas.microsoft.com/office/drawing/2014/main" id="{151210B4-EEF0-3C5F-5C3F-881977FF8CCE}"/>
              </a:ext>
            </a:extLst>
          </p:cNvPr>
          <p:cNvSpPr>
            <a:spLocks noGrp="1"/>
          </p:cNvSpPr>
          <p:nvPr>
            <p:ph idx="1"/>
          </p:nvPr>
        </p:nvSpPr>
        <p:spPr>
          <a:xfrm>
            <a:off x="628650" y="1281296"/>
            <a:ext cx="7886700" cy="3263504"/>
          </a:xfrm>
        </p:spPr>
        <p:txBody>
          <a:bodyPr vert="horz" lIns="91440" tIns="45720" rIns="91440" bIns="45720" rtlCol="0" anchor="t">
            <a:normAutofit fontScale="92500" lnSpcReduction="20000"/>
          </a:bodyPr>
          <a:lstStyle/>
          <a:p>
            <a:r>
              <a:rPr lang="en-US" dirty="0"/>
              <a:t>Enrollment counts will be collected Quarterly</a:t>
            </a:r>
          </a:p>
          <a:p>
            <a:pPr lvl="1"/>
            <a:r>
              <a:rPr lang="en-US" dirty="0"/>
              <a:t>July 1</a:t>
            </a:r>
          </a:p>
          <a:p>
            <a:pPr lvl="1"/>
            <a:r>
              <a:rPr lang="en-US" dirty="0"/>
              <a:t>October 1</a:t>
            </a:r>
          </a:p>
          <a:p>
            <a:pPr lvl="1"/>
            <a:r>
              <a:rPr lang="en-US" dirty="0"/>
              <a:t>January 1</a:t>
            </a:r>
          </a:p>
          <a:p>
            <a:pPr lvl="1"/>
            <a:r>
              <a:rPr lang="en-US" dirty="0"/>
              <a:t>April 1</a:t>
            </a:r>
            <a:endParaRPr lang="en-US" baseline="30000" dirty="0"/>
          </a:p>
          <a:p>
            <a:pPr lvl="1"/>
            <a:endParaRPr lang="en-US" baseline="30000" dirty="0"/>
          </a:p>
          <a:p>
            <a:r>
              <a:rPr lang="en-US" dirty="0"/>
              <a:t>Enrollments will be entered into the State Student Information System</a:t>
            </a:r>
          </a:p>
          <a:p>
            <a:r>
              <a:rPr lang="en-US" dirty="0"/>
              <a:t>Enrollments will also be collected on a spreadsheet initially until all systems are updated</a:t>
            </a:r>
          </a:p>
          <a:p>
            <a:r>
              <a:rPr lang="en-US" dirty="0"/>
              <a:t>Enrollments will include 3, 4, and 5 years olds in PreK with an IEP</a:t>
            </a:r>
          </a:p>
          <a:p>
            <a:r>
              <a:rPr lang="en-US" dirty="0"/>
              <a:t>Counts of students in Child Find with a signed parental consent to evaluate will be collected</a:t>
            </a:r>
          </a:p>
        </p:txBody>
      </p:sp>
    </p:spTree>
    <p:extLst>
      <p:ext uri="{BB962C8B-B14F-4D97-AF65-F5344CB8AC3E}">
        <p14:creationId xmlns:p14="http://schemas.microsoft.com/office/powerpoint/2010/main" val="66063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7362-A8F5-0343-E3A5-B0710798B94F}"/>
              </a:ext>
            </a:extLst>
          </p:cNvPr>
          <p:cNvSpPr>
            <a:spLocks noGrp="1"/>
          </p:cNvSpPr>
          <p:nvPr>
            <p:ph type="title"/>
          </p:nvPr>
        </p:nvSpPr>
        <p:spPr/>
        <p:txBody>
          <a:bodyPr>
            <a:normAutofit fontScale="90000"/>
          </a:bodyPr>
          <a:lstStyle/>
          <a:p>
            <a:r>
              <a:rPr lang="en-US" sz="3600" dirty="0">
                <a:latin typeface="Montserrat Bold"/>
              </a:rPr>
              <a:t>Minimum Required </a:t>
            </a:r>
            <a:r>
              <a:rPr lang="en-US" sz="3600">
                <a:latin typeface="Montserrat Bold"/>
              </a:rPr>
              <a:t>Data Elements for </a:t>
            </a:r>
            <a:r>
              <a:rPr lang="en-US" sz="3600" dirty="0">
                <a:latin typeface="Montserrat Bold"/>
              </a:rPr>
              <a:t>Enrollment Record:</a:t>
            </a:r>
            <a:endParaRPr lang="en-US" dirty="0"/>
          </a:p>
        </p:txBody>
      </p:sp>
      <p:sp>
        <p:nvSpPr>
          <p:cNvPr id="4" name="Content Placeholder 3">
            <a:extLst>
              <a:ext uri="{FF2B5EF4-FFF2-40B4-BE49-F238E27FC236}">
                <a16:creationId xmlns:a16="http://schemas.microsoft.com/office/drawing/2014/main" id="{499F3405-E1E5-D4B2-E933-774494661651}"/>
              </a:ext>
            </a:extLst>
          </p:cNvPr>
          <p:cNvSpPr>
            <a:spLocks noGrp="1"/>
          </p:cNvSpPr>
          <p:nvPr>
            <p:ph sz="half" idx="1"/>
          </p:nvPr>
        </p:nvSpPr>
        <p:spPr/>
        <p:txBody>
          <a:bodyPr>
            <a:normAutofit/>
          </a:bodyPr>
          <a:lstStyle/>
          <a:p>
            <a:pPr lvl="1"/>
            <a:r>
              <a:rPr lang="en-US" dirty="0"/>
              <a:t>SAU ID</a:t>
            </a:r>
          </a:p>
          <a:p>
            <a:pPr lvl="1"/>
            <a:r>
              <a:rPr lang="en-US" dirty="0"/>
              <a:t>School ID</a:t>
            </a:r>
          </a:p>
          <a:p>
            <a:pPr lvl="1"/>
            <a:r>
              <a:rPr lang="en-US" dirty="0"/>
              <a:t>State Student ID</a:t>
            </a:r>
          </a:p>
          <a:p>
            <a:pPr lvl="1"/>
            <a:r>
              <a:rPr lang="en-US" dirty="0"/>
              <a:t>Last Name</a:t>
            </a:r>
          </a:p>
          <a:p>
            <a:pPr lvl="1"/>
            <a:r>
              <a:rPr lang="en-US" dirty="0"/>
              <a:t>First Name</a:t>
            </a:r>
          </a:p>
          <a:p>
            <a:pPr lvl="1"/>
            <a:r>
              <a:rPr lang="en-US" dirty="0"/>
              <a:t>Grade</a:t>
            </a:r>
          </a:p>
          <a:p>
            <a:pPr lvl="1"/>
            <a:r>
              <a:rPr lang="en-US" dirty="0"/>
              <a:t>Sex</a:t>
            </a:r>
          </a:p>
          <a:p>
            <a:pPr lvl="1"/>
            <a:r>
              <a:rPr lang="en-US" dirty="0"/>
              <a:t>Birthdate</a:t>
            </a:r>
          </a:p>
          <a:p>
            <a:pPr lvl="1"/>
            <a:r>
              <a:rPr lang="en-US" dirty="0"/>
              <a:t>Language</a:t>
            </a:r>
          </a:p>
          <a:p>
            <a:pPr lvl="1"/>
            <a:r>
              <a:rPr lang="en-US" dirty="0"/>
              <a:t>Race/Ethnicity</a:t>
            </a:r>
          </a:p>
          <a:p>
            <a:endParaRPr lang="en-US" dirty="0"/>
          </a:p>
        </p:txBody>
      </p:sp>
      <p:sp>
        <p:nvSpPr>
          <p:cNvPr id="6" name="Content Placeholder 5">
            <a:extLst>
              <a:ext uri="{FF2B5EF4-FFF2-40B4-BE49-F238E27FC236}">
                <a16:creationId xmlns:a16="http://schemas.microsoft.com/office/drawing/2014/main" id="{866341C7-5D2D-4183-1A01-1AD8835B1560}"/>
              </a:ext>
            </a:extLst>
          </p:cNvPr>
          <p:cNvSpPr>
            <a:spLocks noGrp="1"/>
          </p:cNvSpPr>
          <p:nvPr>
            <p:ph sz="half" idx="2"/>
          </p:nvPr>
        </p:nvSpPr>
        <p:spPr/>
        <p:txBody>
          <a:bodyPr>
            <a:noAutofit/>
          </a:bodyPr>
          <a:lstStyle/>
          <a:p>
            <a:pPr lvl="1"/>
            <a:r>
              <a:rPr lang="en-US" sz="2000" dirty="0"/>
              <a:t>Start Date</a:t>
            </a:r>
          </a:p>
          <a:p>
            <a:pPr lvl="1"/>
            <a:r>
              <a:rPr lang="en-US" sz="2000" dirty="0"/>
              <a:t>Start Status</a:t>
            </a:r>
          </a:p>
          <a:p>
            <a:pPr lvl="1"/>
            <a:r>
              <a:rPr lang="en-US" sz="2000" dirty="0"/>
              <a:t>Military Family</a:t>
            </a:r>
          </a:p>
          <a:p>
            <a:pPr lvl="1"/>
            <a:r>
              <a:rPr lang="en-US" sz="2000" dirty="0"/>
              <a:t>FTE</a:t>
            </a:r>
          </a:p>
          <a:p>
            <a:pPr lvl="1"/>
            <a:r>
              <a:rPr lang="en-US" sz="2000" dirty="0"/>
              <a:t>Fiscal Responsibility</a:t>
            </a:r>
          </a:p>
          <a:p>
            <a:pPr lvl="1"/>
            <a:r>
              <a:rPr lang="en-US" sz="2000" dirty="0"/>
              <a:t>Resident Town</a:t>
            </a:r>
          </a:p>
          <a:p>
            <a:pPr lvl="1"/>
            <a:r>
              <a:rPr lang="en-US" sz="2000" dirty="0"/>
              <a:t>Disability Code</a:t>
            </a:r>
          </a:p>
          <a:p>
            <a:pPr lvl="1"/>
            <a:r>
              <a:rPr lang="en-US" sz="2000" dirty="0"/>
              <a:t>Special Education Setting</a:t>
            </a:r>
          </a:p>
          <a:p>
            <a:pPr lvl="1"/>
            <a:r>
              <a:rPr lang="en-US" sz="2000" dirty="0"/>
              <a:t>Special Education Start date</a:t>
            </a:r>
          </a:p>
          <a:p>
            <a:pPr marL="0" indent="0">
              <a:buNone/>
            </a:pPr>
            <a:endParaRPr lang="en-US" sz="2400" dirty="0"/>
          </a:p>
        </p:txBody>
      </p:sp>
    </p:spTree>
    <p:extLst>
      <p:ext uri="{BB962C8B-B14F-4D97-AF65-F5344CB8AC3E}">
        <p14:creationId xmlns:p14="http://schemas.microsoft.com/office/powerpoint/2010/main" val="410684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5EBF8-20C9-040D-0380-A2084E435DCF}"/>
              </a:ext>
            </a:extLst>
          </p:cNvPr>
          <p:cNvSpPr>
            <a:spLocks noGrp="1"/>
          </p:cNvSpPr>
          <p:nvPr>
            <p:ph type="title"/>
          </p:nvPr>
        </p:nvSpPr>
        <p:spPr/>
        <p:txBody>
          <a:bodyPr/>
          <a:lstStyle/>
          <a:p>
            <a:r>
              <a:rPr lang="en-US" dirty="0"/>
              <a:t>Attendance for off-site students</a:t>
            </a:r>
          </a:p>
        </p:txBody>
      </p:sp>
      <p:sp>
        <p:nvSpPr>
          <p:cNvPr id="3" name="Content Placeholder 2">
            <a:extLst>
              <a:ext uri="{FF2B5EF4-FFF2-40B4-BE49-F238E27FC236}">
                <a16:creationId xmlns:a16="http://schemas.microsoft.com/office/drawing/2014/main" id="{E1EA68EF-8B56-C6EB-1BC0-5793C17E9A8E}"/>
              </a:ext>
            </a:extLst>
          </p:cNvPr>
          <p:cNvSpPr>
            <a:spLocks noGrp="1"/>
          </p:cNvSpPr>
          <p:nvPr>
            <p:ph idx="1"/>
          </p:nvPr>
        </p:nvSpPr>
        <p:spPr/>
        <p:txBody>
          <a:bodyPr>
            <a:normAutofit/>
          </a:bodyPr>
          <a:lstStyle/>
          <a:p>
            <a:pPr marL="0" indent="0">
              <a:buNone/>
            </a:pPr>
            <a:r>
              <a:rPr lang="en-US" sz="2800" dirty="0"/>
              <a:t>For students who are not physically attending your school:</a:t>
            </a:r>
          </a:p>
          <a:p>
            <a:pPr lvl="1"/>
            <a:r>
              <a:rPr lang="en-US" sz="2800" dirty="0"/>
              <a:t>Create a special classroom in your local SIS</a:t>
            </a:r>
          </a:p>
          <a:p>
            <a:pPr lvl="1"/>
            <a:r>
              <a:rPr lang="en-US" sz="2800" dirty="0"/>
              <a:t>Record attendance as “present-remote”</a:t>
            </a:r>
          </a:p>
        </p:txBody>
      </p:sp>
    </p:spTree>
    <p:extLst>
      <p:ext uri="{BB962C8B-B14F-4D97-AF65-F5344CB8AC3E}">
        <p14:creationId xmlns:p14="http://schemas.microsoft.com/office/powerpoint/2010/main" val="407699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949AA-74F3-C029-0D4E-C6B86B9763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10D6F-663F-2C89-B942-286412B97DCE}"/>
              </a:ext>
            </a:extLst>
          </p:cNvPr>
          <p:cNvSpPr>
            <a:spLocks noGrp="1"/>
          </p:cNvSpPr>
          <p:nvPr>
            <p:ph type="title"/>
          </p:nvPr>
        </p:nvSpPr>
        <p:spPr>
          <a:xfrm>
            <a:off x="121024" y="247467"/>
            <a:ext cx="8429495" cy="1011756"/>
          </a:xfrm>
        </p:spPr>
        <p:txBody>
          <a:bodyPr>
            <a:normAutofit/>
          </a:bodyPr>
          <a:lstStyle/>
          <a:p>
            <a:r>
              <a:rPr lang="en-US" sz="3000" dirty="0">
                <a:latin typeface="Montserrat Bold"/>
              </a:rPr>
              <a:t>Data &amp; Financial Collection:</a:t>
            </a:r>
            <a:endParaRPr lang="en-US" sz="3000" dirty="0"/>
          </a:p>
        </p:txBody>
      </p:sp>
      <p:graphicFrame>
        <p:nvGraphicFramePr>
          <p:cNvPr id="3" name="Table 2">
            <a:extLst>
              <a:ext uri="{FF2B5EF4-FFF2-40B4-BE49-F238E27FC236}">
                <a16:creationId xmlns:a16="http://schemas.microsoft.com/office/drawing/2014/main" id="{AA96E4A9-45A8-22F3-C00B-F560696EC7C8}"/>
              </a:ext>
            </a:extLst>
          </p:cNvPr>
          <p:cNvGraphicFramePr>
            <a:graphicFrameLocks noGrp="1"/>
          </p:cNvGraphicFramePr>
          <p:nvPr>
            <p:extLst>
              <p:ext uri="{D42A27DB-BD31-4B8C-83A1-F6EECF244321}">
                <p14:modId xmlns:p14="http://schemas.microsoft.com/office/powerpoint/2010/main" val="194709673"/>
              </p:ext>
            </p:extLst>
          </p:nvPr>
        </p:nvGraphicFramePr>
        <p:xfrm>
          <a:off x="278247" y="1084739"/>
          <a:ext cx="8272272" cy="3121660"/>
        </p:xfrm>
        <a:graphic>
          <a:graphicData uri="http://schemas.openxmlformats.org/drawingml/2006/table">
            <a:tbl>
              <a:tblPr firstRow="1" bandRow="1">
                <a:tableStyleId>{5C22544A-7EE6-4342-B048-85BDC9FD1C3A}</a:tableStyleId>
              </a:tblPr>
              <a:tblGrid>
                <a:gridCol w="1944624">
                  <a:extLst>
                    <a:ext uri="{9D8B030D-6E8A-4147-A177-3AD203B41FA5}">
                      <a16:colId xmlns:a16="http://schemas.microsoft.com/office/drawing/2014/main" val="3403920740"/>
                    </a:ext>
                  </a:extLst>
                </a:gridCol>
                <a:gridCol w="2389632">
                  <a:extLst>
                    <a:ext uri="{9D8B030D-6E8A-4147-A177-3AD203B41FA5}">
                      <a16:colId xmlns:a16="http://schemas.microsoft.com/office/drawing/2014/main" val="1329685614"/>
                    </a:ext>
                  </a:extLst>
                </a:gridCol>
                <a:gridCol w="2164080">
                  <a:extLst>
                    <a:ext uri="{9D8B030D-6E8A-4147-A177-3AD203B41FA5}">
                      <a16:colId xmlns:a16="http://schemas.microsoft.com/office/drawing/2014/main" val="1428999499"/>
                    </a:ext>
                  </a:extLst>
                </a:gridCol>
                <a:gridCol w="1773936">
                  <a:extLst>
                    <a:ext uri="{9D8B030D-6E8A-4147-A177-3AD203B41FA5}">
                      <a16:colId xmlns:a16="http://schemas.microsoft.com/office/drawing/2014/main" val="2085123742"/>
                    </a:ext>
                  </a:extLst>
                </a:gridCol>
              </a:tblGrid>
              <a:tr h="370840">
                <a:tc>
                  <a:txBody>
                    <a:bodyPr/>
                    <a:lstStyle/>
                    <a:p>
                      <a:endParaRPr lang="en-US" dirty="0"/>
                    </a:p>
                    <a:p>
                      <a:r>
                        <a:rPr lang="en-US" dirty="0"/>
                        <a:t>Early Childhood Special Education</a:t>
                      </a:r>
                    </a:p>
                  </a:txBody>
                  <a:tcPr/>
                </a:tc>
                <a:tc>
                  <a:txBody>
                    <a:bodyPr/>
                    <a:lstStyle/>
                    <a:p>
                      <a:endParaRPr lang="en-US" dirty="0"/>
                    </a:p>
                    <a:p>
                      <a:endParaRPr lang="en-US" dirty="0"/>
                    </a:p>
                    <a:p>
                      <a:r>
                        <a:rPr lang="en-US" dirty="0"/>
                        <a:t>Child Count</a:t>
                      </a:r>
                    </a:p>
                  </a:txBody>
                  <a:tcPr/>
                </a:tc>
                <a:tc>
                  <a:txBody>
                    <a:bodyPr/>
                    <a:lstStyle/>
                    <a:p>
                      <a:r>
                        <a:rPr lang="en-US" dirty="0"/>
                        <a:t>Detail Trial Balance Due</a:t>
                      </a:r>
                    </a:p>
                    <a:p>
                      <a:r>
                        <a:rPr lang="en-US" dirty="0"/>
                        <a:t>Fund 2213</a:t>
                      </a:r>
                    </a:p>
                    <a:p>
                      <a:r>
                        <a:rPr lang="en-US" dirty="0"/>
                        <a:t>Revenue 3128</a:t>
                      </a:r>
                    </a:p>
                  </a:txBody>
                  <a:tcPr/>
                </a:tc>
                <a:tc>
                  <a:txBody>
                    <a:bodyPr/>
                    <a:lstStyle/>
                    <a:p>
                      <a:endParaRPr lang="en-US" dirty="0"/>
                    </a:p>
                    <a:p>
                      <a:r>
                        <a:rPr lang="en-US" dirty="0"/>
                        <a:t>Quarterly Upload to MEFS in NEO Due</a:t>
                      </a:r>
                    </a:p>
                  </a:txBody>
                  <a:tcPr/>
                </a:tc>
                <a:extLst>
                  <a:ext uri="{0D108BD9-81ED-4DB2-BD59-A6C34878D82A}">
                    <a16:rowId xmlns:a16="http://schemas.microsoft.com/office/drawing/2014/main" val="1236261809"/>
                  </a:ext>
                </a:extLst>
              </a:tr>
              <a:tr h="370840">
                <a:tc>
                  <a:txBody>
                    <a:bodyPr/>
                    <a:lstStyle/>
                    <a:p>
                      <a:r>
                        <a:rPr lang="en-US" dirty="0"/>
                        <a:t>Quarter 1 (July – Sept)</a:t>
                      </a:r>
                    </a:p>
                  </a:txBody>
                  <a:tcPr/>
                </a:tc>
                <a:tc>
                  <a:txBody>
                    <a:bodyPr/>
                    <a:lstStyle/>
                    <a:p>
                      <a:r>
                        <a:rPr lang="en-US" dirty="0"/>
                        <a:t>July 1 count Due July 7</a:t>
                      </a:r>
                    </a:p>
                  </a:txBody>
                  <a:tcPr/>
                </a:tc>
                <a:tc>
                  <a:txBody>
                    <a:bodyPr/>
                    <a:lstStyle/>
                    <a:p>
                      <a:r>
                        <a:rPr lang="en-US" dirty="0"/>
                        <a:t>October 30</a:t>
                      </a:r>
                    </a:p>
                  </a:txBody>
                  <a:tcPr/>
                </a:tc>
                <a:tc>
                  <a:txBody>
                    <a:bodyPr/>
                    <a:lstStyle/>
                    <a:p>
                      <a:r>
                        <a:rPr lang="en-US" dirty="0"/>
                        <a:t>October 30</a:t>
                      </a:r>
                    </a:p>
                  </a:txBody>
                  <a:tcPr/>
                </a:tc>
                <a:extLst>
                  <a:ext uri="{0D108BD9-81ED-4DB2-BD59-A6C34878D82A}">
                    <a16:rowId xmlns:a16="http://schemas.microsoft.com/office/drawing/2014/main" val="2827883372"/>
                  </a:ext>
                </a:extLst>
              </a:tr>
              <a:tr h="370840">
                <a:tc>
                  <a:txBody>
                    <a:bodyPr/>
                    <a:lstStyle/>
                    <a:p>
                      <a:r>
                        <a:rPr lang="en-US" dirty="0"/>
                        <a:t>Quarter 2 (Oct – Dec)</a:t>
                      </a:r>
                    </a:p>
                  </a:txBody>
                  <a:tcPr/>
                </a:tc>
                <a:tc>
                  <a:txBody>
                    <a:bodyPr/>
                    <a:lstStyle/>
                    <a:p>
                      <a:r>
                        <a:rPr lang="en-US" dirty="0"/>
                        <a:t>October 1 count Due October 7</a:t>
                      </a:r>
                    </a:p>
                  </a:txBody>
                  <a:tcPr/>
                </a:tc>
                <a:tc>
                  <a:txBody>
                    <a:bodyPr/>
                    <a:lstStyle/>
                    <a:p>
                      <a:r>
                        <a:rPr lang="en-US" dirty="0"/>
                        <a:t>January 30</a:t>
                      </a:r>
                    </a:p>
                  </a:txBody>
                  <a:tcPr/>
                </a:tc>
                <a:tc>
                  <a:txBody>
                    <a:bodyPr/>
                    <a:lstStyle/>
                    <a:p>
                      <a:r>
                        <a:rPr lang="en-US" dirty="0"/>
                        <a:t>January 30</a:t>
                      </a:r>
                    </a:p>
                  </a:txBody>
                  <a:tcPr/>
                </a:tc>
                <a:extLst>
                  <a:ext uri="{0D108BD9-81ED-4DB2-BD59-A6C34878D82A}">
                    <a16:rowId xmlns:a16="http://schemas.microsoft.com/office/drawing/2014/main" val="4036479218"/>
                  </a:ext>
                </a:extLst>
              </a:tr>
              <a:tr h="370840">
                <a:tc>
                  <a:txBody>
                    <a:bodyPr/>
                    <a:lstStyle/>
                    <a:p>
                      <a:r>
                        <a:rPr lang="en-US" dirty="0"/>
                        <a:t>Quarter 3 (Jan – March)</a:t>
                      </a:r>
                    </a:p>
                  </a:txBody>
                  <a:tcPr/>
                </a:tc>
                <a:tc>
                  <a:txBody>
                    <a:bodyPr/>
                    <a:lstStyle/>
                    <a:p>
                      <a:r>
                        <a:rPr lang="en-US" dirty="0"/>
                        <a:t>January 1 count Due January 7</a:t>
                      </a:r>
                    </a:p>
                  </a:txBody>
                  <a:tcPr/>
                </a:tc>
                <a:tc>
                  <a:txBody>
                    <a:bodyPr/>
                    <a:lstStyle/>
                    <a:p>
                      <a:r>
                        <a:rPr lang="en-US" dirty="0"/>
                        <a:t>April 30</a:t>
                      </a:r>
                    </a:p>
                  </a:txBody>
                  <a:tcPr/>
                </a:tc>
                <a:tc>
                  <a:txBody>
                    <a:bodyPr/>
                    <a:lstStyle/>
                    <a:p>
                      <a:r>
                        <a:rPr lang="en-US" dirty="0"/>
                        <a:t>April 30</a:t>
                      </a:r>
                    </a:p>
                  </a:txBody>
                  <a:tcPr/>
                </a:tc>
                <a:extLst>
                  <a:ext uri="{0D108BD9-81ED-4DB2-BD59-A6C34878D82A}">
                    <a16:rowId xmlns:a16="http://schemas.microsoft.com/office/drawing/2014/main" val="1270531128"/>
                  </a:ext>
                </a:extLst>
              </a:tr>
              <a:tr h="370840">
                <a:tc>
                  <a:txBody>
                    <a:bodyPr/>
                    <a:lstStyle/>
                    <a:p>
                      <a:r>
                        <a:rPr lang="en-US" dirty="0"/>
                        <a:t>Quarter 4 (Apr – June)</a:t>
                      </a:r>
                    </a:p>
                  </a:txBody>
                  <a:tcPr/>
                </a:tc>
                <a:tc>
                  <a:txBody>
                    <a:bodyPr/>
                    <a:lstStyle/>
                    <a:p>
                      <a:r>
                        <a:rPr lang="en-US" dirty="0"/>
                        <a:t>April 1 count Due April 7</a:t>
                      </a:r>
                    </a:p>
                  </a:txBody>
                  <a:tcPr/>
                </a:tc>
                <a:tc>
                  <a:txBody>
                    <a:bodyPr/>
                    <a:lstStyle/>
                    <a:p>
                      <a:r>
                        <a:rPr lang="en-US" dirty="0"/>
                        <a:t>July 30</a:t>
                      </a:r>
                    </a:p>
                  </a:txBody>
                  <a:tcPr/>
                </a:tc>
                <a:tc>
                  <a:txBody>
                    <a:bodyPr/>
                    <a:lstStyle/>
                    <a:p>
                      <a:r>
                        <a:rPr lang="en-US" dirty="0"/>
                        <a:t>July 30</a:t>
                      </a:r>
                    </a:p>
                  </a:txBody>
                  <a:tcPr/>
                </a:tc>
                <a:extLst>
                  <a:ext uri="{0D108BD9-81ED-4DB2-BD59-A6C34878D82A}">
                    <a16:rowId xmlns:a16="http://schemas.microsoft.com/office/drawing/2014/main" val="2341343856"/>
                  </a:ext>
                </a:extLst>
              </a:tr>
              <a:tr h="370840">
                <a:tc>
                  <a:txBody>
                    <a:bodyPr/>
                    <a:lstStyle/>
                    <a:p>
                      <a:endParaRPr lang="en-US" dirty="0"/>
                    </a:p>
                    <a:p>
                      <a:r>
                        <a:rPr lang="en-US" dirty="0"/>
                        <a:t>Report to:</a:t>
                      </a:r>
                    </a:p>
                  </a:txBody>
                  <a:tcPr/>
                </a:tc>
                <a:tc>
                  <a:txBody>
                    <a:bodyPr/>
                    <a:lstStyle/>
                    <a:p>
                      <a:r>
                        <a:rPr lang="en-US" dirty="0"/>
                        <a:t>Jennifer Hopkins</a:t>
                      </a:r>
                    </a:p>
                    <a:p>
                      <a:r>
                        <a:rPr lang="en-US" dirty="0"/>
                        <a:t>Paula Gravelle</a:t>
                      </a:r>
                    </a:p>
                  </a:txBody>
                  <a:tcPr/>
                </a:tc>
                <a:tc>
                  <a:txBody>
                    <a:bodyPr/>
                    <a:lstStyle/>
                    <a:p>
                      <a:r>
                        <a:rPr lang="en-US" dirty="0"/>
                        <a:t>Barbara McGowen</a:t>
                      </a:r>
                    </a:p>
                    <a:p>
                      <a:r>
                        <a:rPr lang="en-US" dirty="0"/>
                        <a:t>Rebecca Mitchell</a:t>
                      </a:r>
                    </a:p>
                  </a:txBody>
                  <a:tcPr/>
                </a:tc>
                <a:tc>
                  <a:txBody>
                    <a:bodyPr/>
                    <a:lstStyle/>
                    <a:p>
                      <a:r>
                        <a:rPr lang="en-US" dirty="0"/>
                        <a:t>Upload to MEFS</a:t>
                      </a:r>
                    </a:p>
                    <a:p>
                      <a:r>
                        <a:rPr lang="en-US" dirty="0"/>
                        <a:t>Maria Lidback</a:t>
                      </a:r>
                    </a:p>
                  </a:txBody>
                  <a:tcPr/>
                </a:tc>
                <a:extLst>
                  <a:ext uri="{0D108BD9-81ED-4DB2-BD59-A6C34878D82A}">
                    <a16:rowId xmlns:a16="http://schemas.microsoft.com/office/drawing/2014/main" val="1938261294"/>
                  </a:ext>
                </a:extLst>
              </a:tr>
              <a:tr h="370840">
                <a:tc>
                  <a:txBody>
                    <a:bodyPr/>
                    <a:lstStyle/>
                    <a:p>
                      <a:endParaRPr lang="en-US" sz="1100" dirty="0"/>
                    </a:p>
                  </a:txBody>
                  <a:tcPr/>
                </a:tc>
                <a:tc>
                  <a:txBody>
                    <a:bodyPr/>
                    <a:lstStyle/>
                    <a:p>
                      <a:r>
                        <a:rPr lang="en-US" sz="1100" dirty="0">
                          <a:hlinkClick r:id="rId3"/>
                        </a:rPr>
                        <a:t>Jennifer.l.Hopkins@maine.gov</a:t>
                      </a:r>
                      <a:r>
                        <a:rPr lang="en-US" sz="1100" dirty="0"/>
                        <a:t> </a:t>
                      </a:r>
                    </a:p>
                    <a:p>
                      <a:r>
                        <a:rPr lang="en-US" sz="1100" dirty="0">
                          <a:hlinkClick r:id="rId4"/>
                        </a:rPr>
                        <a:t>Paula.b.gravelle@maine.gov</a:t>
                      </a:r>
                      <a:r>
                        <a:rPr lang="en-US" sz="1100" dirty="0"/>
                        <a:t> </a:t>
                      </a:r>
                    </a:p>
                  </a:txBody>
                  <a:tcPr/>
                </a:tc>
                <a:tc>
                  <a:txBody>
                    <a:bodyPr/>
                    <a:lstStyle/>
                    <a:p>
                      <a:r>
                        <a:rPr lang="en-US" sz="1100" dirty="0">
                          <a:hlinkClick r:id="rId5"/>
                        </a:rPr>
                        <a:t>Barbara.a.mcgowen@maine.gov</a:t>
                      </a:r>
                      <a:r>
                        <a:rPr lang="en-US" sz="1100" dirty="0"/>
                        <a:t> </a:t>
                      </a:r>
                    </a:p>
                    <a:p>
                      <a:r>
                        <a:rPr lang="en-US" sz="1100" dirty="0">
                          <a:hlinkClick r:id="rId6"/>
                        </a:rPr>
                        <a:t>Rebecca.Mitchell@maine.gov</a:t>
                      </a:r>
                      <a:endParaRPr lang="en-US" sz="1100" dirty="0"/>
                    </a:p>
                  </a:txBody>
                  <a:tcPr/>
                </a:tc>
                <a:tc>
                  <a:txBody>
                    <a:bodyPr/>
                    <a:lstStyle/>
                    <a:p>
                      <a:r>
                        <a:rPr lang="en-US" sz="1100" dirty="0">
                          <a:hlinkClick r:id="rId7"/>
                        </a:rPr>
                        <a:t>Maria.Lidback@maine.gov</a:t>
                      </a:r>
                      <a:r>
                        <a:rPr lang="en-US" sz="1100" dirty="0"/>
                        <a:t> </a:t>
                      </a:r>
                    </a:p>
                  </a:txBody>
                  <a:tcPr/>
                </a:tc>
                <a:extLst>
                  <a:ext uri="{0D108BD9-81ED-4DB2-BD59-A6C34878D82A}">
                    <a16:rowId xmlns:a16="http://schemas.microsoft.com/office/drawing/2014/main" val="2858542080"/>
                  </a:ext>
                </a:extLst>
              </a:tr>
            </a:tbl>
          </a:graphicData>
        </a:graphic>
      </p:graphicFrame>
    </p:spTree>
    <p:extLst>
      <p:ext uri="{BB962C8B-B14F-4D97-AF65-F5344CB8AC3E}">
        <p14:creationId xmlns:p14="http://schemas.microsoft.com/office/powerpoint/2010/main" val="2977332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3546-62B1-CC96-F93B-EE0019669CC1}"/>
              </a:ext>
            </a:extLst>
          </p:cNvPr>
          <p:cNvSpPr>
            <a:spLocks noGrp="1"/>
          </p:cNvSpPr>
          <p:nvPr>
            <p:ph type="title"/>
          </p:nvPr>
        </p:nvSpPr>
        <p:spPr>
          <a:xfrm>
            <a:off x="117076" y="-36085"/>
            <a:ext cx="8194430" cy="950211"/>
          </a:xfrm>
        </p:spPr>
        <p:txBody>
          <a:bodyPr>
            <a:normAutofit fontScale="90000"/>
          </a:bodyPr>
          <a:lstStyle/>
          <a:p>
            <a:r>
              <a:rPr lang="en-US" dirty="0">
                <a:latin typeface="Montserrat Bold"/>
              </a:rPr>
              <a:t>Transition Status Update: Enrollment</a:t>
            </a:r>
            <a:endParaRPr lang="en-US" dirty="0"/>
          </a:p>
        </p:txBody>
      </p:sp>
      <p:graphicFrame>
        <p:nvGraphicFramePr>
          <p:cNvPr id="11" name="Table 10">
            <a:extLst>
              <a:ext uri="{FF2B5EF4-FFF2-40B4-BE49-F238E27FC236}">
                <a16:creationId xmlns:a16="http://schemas.microsoft.com/office/drawing/2014/main" id="{C256562F-CA52-313E-EA7B-48A4C3D5D63B}"/>
              </a:ext>
            </a:extLst>
          </p:cNvPr>
          <p:cNvGraphicFramePr>
            <a:graphicFrameLocks noGrp="1"/>
          </p:cNvGraphicFramePr>
          <p:nvPr>
            <p:extLst>
              <p:ext uri="{D42A27DB-BD31-4B8C-83A1-F6EECF244321}">
                <p14:modId xmlns:p14="http://schemas.microsoft.com/office/powerpoint/2010/main" val="1286843967"/>
              </p:ext>
            </p:extLst>
          </p:nvPr>
        </p:nvGraphicFramePr>
        <p:xfrm>
          <a:off x="871728" y="755904"/>
          <a:ext cx="6787896" cy="3838282"/>
        </p:xfrm>
        <a:graphic>
          <a:graphicData uri="http://schemas.openxmlformats.org/drawingml/2006/table">
            <a:tbl>
              <a:tblPr bandRow="1">
                <a:tableStyleId>{5C22544A-7EE6-4342-B048-85BDC9FD1C3A}</a:tableStyleId>
              </a:tblPr>
              <a:tblGrid>
                <a:gridCol w="1911096">
                  <a:extLst>
                    <a:ext uri="{9D8B030D-6E8A-4147-A177-3AD203B41FA5}">
                      <a16:colId xmlns:a16="http://schemas.microsoft.com/office/drawing/2014/main" val="2503248981"/>
                    </a:ext>
                  </a:extLst>
                </a:gridCol>
                <a:gridCol w="609600">
                  <a:extLst>
                    <a:ext uri="{9D8B030D-6E8A-4147-A177-3AD203B41FA5}">
                      <a16:colId xmlns:a16="http://schemas.microsoft.com/office/drawing/2014/main" val="3577589241"/>
                    </a:ext>
                  </a:extLst>
                </a:gridCol>
                <a:gridCol w="609600">
                  <a:extLst>
                    <a:ext uri="{9D8B030D-6E8A-4147-A177-3AD203B41FA5}">
                      <a16:colId xmlns:a16="http://schemas.microsoft.com/office/drawing/2014/main" val="3783878461"/>
                    </a:ext>
                  </a:extLst>
                </a:gridCol>
                <a:gridCol w="609600">
                  <a:extLst>
                    <a:ext uri="{9D8B030D-6E8A-4147-A177-3AD203B41FA5}">
                      <a16:colId xmlns:a16="http://schemas.microsoft.com/office/drawing/2014/main" val="2957781598"/>
                    </a:ext>
                  </a:extLst>
                </a:gridCol>
                <a:gridCol w="609600">
                  <a:extLst>
                    <a:ext uri="{9D8B030D-6E8A-4147-A177-3AD203B41FA5}">
                      <a16:colId xmlns:a16="http://schemas.microsoft.com/office/drawing/2014/main" val="3914001538"/>
                    </a:ext>
                  </a:extLst>
                </a:gridCol>
                <a:gridCol w="609600">
                  <a:extLst>
                    <a:ext uri="{9D8B030D-6E8A-4147-A177-3AD203B41FA5}">
                      <a16:colId xmlns:a16="http://schemas.microsoft.com/office/drawing/2014/main" val="249139118"/>
                    </a:ext>
                  </a:extLst>
                </a:gridCol>
                <a:gridCol w="609600">
                  <a:extLst>
                    <a:ext uri="{9D8B030D-6E8A-4147-A177-3AD203B41FA5}">
                      <a16:colId xmlns:a16="http://schemas.microsoft.com/office/drawing/2014/main" val="3443798892"/>
                    </a:ext>
                  </a:extLst>
                </a:gridCol>
                <a:gridCol w="609600">
                  <a:extLst>
                    <a:ext uri="{9D8B030D-6E8A-4147-A177-3AD203B41FA5}">
                      <a16:colId xmlns:a16="http://schemas.microsoft.com/office/drawing/2014/main" val="2831241076"/>
                    </a:ext>
                  </a:extLst>
                </a:gridCol>
                <a:gridCol w="609600">
                  <a:extLst>
                    <a:ext uri="{9D8B030D-6E8A-4147-A177-3AD203B41FA5}">
                      <a16:colId xmlns:a16="http://schemas.microsoft.com/office/drawing/2014/main" val="736545448"/>
                    </a:ext>
                  </a:extLst>
                </a:gridCol>
              </a:tblGrid>
              <a:tr h="71159">
                <a:tc>
                  <a:txBody>
                    <a:bodyPr/>
                    <a:lstStyle/>
                    <a:p>
                      <a:pPr algn="l" fontAlgn="b"/>
                      <a:r>
                        <a:rPr lang="en-US" sz="1100" b="1" i="0" u="none" strike="noStrike">
                          <a:solidFill>
                            <a:srgbClr val="000000"/>
                          </a:solidFill>
                          <a:effectLst/>
                          <a:latin typeface="Calibri"/>
                        </a:rPr>
                        <a:t>SAU Cohort 1</a:t>
                      </a:r>
                      <a:r>
                        <a:rPr lang="en-US" sz="1100" b="0" i="0" u="none" strike="noStrike">
                          <a:solidFill>
                            <a:srgbClr val="000000"/>
                          </a:solidFill>
                          <a:effectLst/>
                          <a:latin typeface="Calibri"/>
                        </a:rPr>
                        <a:t> </a:t>
                      </a:r>
                      <a:endParaRPr lang="en-US" sz="1100" b="1"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2">
                  <a:txBody>
                    <a:bodyPr/>
                    <a:lstStyle/>
                    <a:p>
                      <a:pPr algn="ctr" fontAlgn="b"/>
                      <a:r>
                        <a:rPr lang="en-US" sz="1100" b="1" i="0" u="none" strike="noStrike" dirty="0">
                          <a:solidFill>
                            <a:srgbClr val="000000"/>
                          </a:solidFill>
                          <a:effectLst/>
                          <a:latin typeface="Calibri"/>
                        </a:rPr>
                        <a:t>1st Qtr. Count 7/1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a:rPr>
                        <a:t>2</a:t>
                      </a:r>
                      <a:r>
                        <a:rPr lang="en-US" sz="850" b="1" i="0" u="none" strike="noStrike" baseline="30000" dirty="0">
                          <a:solidFill>
                            <a:srgbClr val="000000"/>
                          </a:solidFill>
                          <a:effectLst/>
                          <a:latin typeface="Calibri"/>
                        </a:rPr>
                        <a:t>nd</a:t>
                      </a:r>
                      <a:r>
                        <a:rPr lang="en-US" sz="1100" b="1" i="0" u="none" strike="noStrike" dirty="0">
                          <a:solidFill>
                            <a:srgbClr val="000000"/>
                          </a:solidFill>
                          <a:effectLst/>
                          <a:latin typeface="Calibri"/>
                        </a:rPr>
                        <a:t> Qtr. Count 10/1</a:t>
                      </a:r>
                      <a:r>
                        <a:rPr lang="en-US" sz="1100" b="0" i="0" u="none" strike="noStrike" dirty="0">
                          <a:solidFill>
                            <a:srgbClr val="000000"/>
                          </a:solidFill>
                          <a:effectLst/>
                          <a:latin typeface="Calibri"/>
                        </a:rPr>
                        <a:t> </a:t>
                      </a:r>
                      <a:endParaRPr lang="en-US" sz="11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a:rPr>
                        <a:t>3</a:t>
                      </a:r>
                      <a:r>
                        <a:rPr lang="en-US" sz="850" b="1" i="0" u="none" strike="noStrike" baseline="30000" dirty="0">
                          <a:solidFill>
                            <a:srgbClr val="000000"/>
                          </a:solidFill>
                          <a:effectLst/>
                          <a:latin typeface="Calibri"/>
                        </a:rPr>
                        <a:t>rd</a:t>
                      </a:r>
                      <a:r>
                        <a:rPr lang="en-US" sz="1100" b="1" i="0" u="none" strike="noStrike" dirty="0">
                          <a:solidFill>
                            <a:srgbClr val="000000"/>
                          </a:solidFill>
                          <a:effectLst/>
                          <a:latin typeface="Calibri"/>
                        </a:rPr>
                        <a:t> QTR. Count 1/1</a:t>
                      </a:r>
                      <a:r>
                        <a:rPr lang="en-US" sz="1100" b="0" i="0" u="none" strike="noStrike" dirty="0">
                          <a:solidFill>
                            <a:srgbClr val="000000"/>
                          </a:solidFill>
                          <a:effectLst/>
                          <a:latin typeface="Calibri"/>
                        </a:rPr>
                        <a:t> </a:t>
                      </a:r>
                      <a:endParaRPr lang="en-US" sz="11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c gridSpan="2">
                  <a:txBody>
                    <a:bodyPr/>
                    <a:lstStyle/>
                    <a:p>
                      <a:pPr algn="ctr" fontAlgn="b"/>
                      <a:r>
                        <a:rPr lang="en-US" sz="1100" b="1" i="0" u="none" strike="noStrike">
                          <a:solidFill>
                            <a:srgbClr val="000000"/>
                          </a:solidFill>
                          <a:effectLst/>
                          <a:latin typeface="Calibri"/>
                        </a:rPr>
                        <a:t>4th QTR. Count 4/1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extLst>
                  <a:ext uri="{0D108BD9-81ED-4DB2-BD59-A6C34878D82A}">
                    <a16:rowId xmlns:a16="http://schemas.microsoft.com/office/drawing/2014/main" val="1504149486"/>
                  </a:ext>
                </a:extLst>
              </a:tr>
              <a:tr h="365760">
                <a:tc>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IEPs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100" b="0" i="0" u="none" strike="noStrike">
                          <a:solidFill>
                            <a:srgbClr val="000000"/>
                          </a:solidFill>
                          <a:effectLst/>
                          <a:latin typeface="Calibri"/>
                        </a:rPr>
                        <a:t>Child Find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100" b="0" i="0" u="none" strike="noStrike">
                          <a:solidFill>
                            <a:srgbClr val="000000"/>
                          </a:solidFill>
                          <a:effectLst/>
                          <a:latin typeface="Calibri"/>
                        </a:rPr>
                        <a:t>IEPs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100" b="0" i="0" u="none" strike="noStrike">
                          <a:solidFill>
                            <a:srgbClr val="000000"/>
                          </a:solidFill>
                          <a:effectLst/>
                          <a:latin typeface="Calibri"/>
                        </a:rPr>
                        <a:t>Child Find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100" b="0" i="0" u="none" strike="noStrike">
                          <a:solidFill>
                            <a:srgbClr val="000000"/>
                          </a:solidFill>
                          <a:effectLst/>
                          <a:latin typeface="Calibri"/>
                        </a:rPr>
                        <a:t>IEPs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100" b="0" i="0" u="none" strike="noStrike">
                          <a:solidFill>
                            <a:srgbClr val="000000"/>
                          </a:solidFill>
                          <a:effectLst/>
                          <a:latin typeface="Calibri"/>
                        </a:rPr>
                        <a:t>Child Find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100" b="0" i="0" u="none" strike="noStrike">
                          <a:solidFill>
                            <a:srgbClr val="000000"/>
                          </a:solidFill>
                          <a:effectLst/>
                          <a:latin typeface="Calibri"/>
                        </a:rPr>
                        <a:t>IEPs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100" b="0" i="0" u="none" strike="noStrike">
                          <a:solidFill>
                            <a:srgbClr val="000000"/>
                          </a:solidFill>
                          <a:effectLst/>
                          <a:latin typeface="Calibri"/>
                        </a:rPr>
                        <a:t>Child Find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397768210"/>
                  </a:ext>
                </a:extLst>
              </a:tr>
              <a:tr h="182880">
                <a:tc>
                  <a:txBody>
                    <a:bodyPr/>
                    <a:lstStyle/>
                    <a:p>
                      <a:pPr algn="l" fontAlgn="b"/>
                      <a:r>
                        <a:rPr lang="en-US" sz="1100" b="0" i="0" u="none" strike="noStrike">
                          <a:solidFill>
                            <a:srgbClr val="000000"/>
                          </a:solidFill>
                          <a:effectLst/>
                          <a:latin typeface="Calibri"/>
                        </a:rPr>
                        <a:t>Andover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2639848"/>
                  </a:ext>
                </a:extLst>
              </a:tr>
              <a:tr h="182880">
                <a:tc>
                  <a:txBody>
                    <a:bodyPr/>
                    <a:lstStyle/>
                    <a:p>
                      <a:pPr algn="l" fontAlgn="b"/>
                      <a:r>
                        <a:rPr lang="en-US" sz="1100" b="0" i="0" u="none" strike="noStrike">
                          <a:solidFill>
                            <a:srgbClr val="000000"/>
                          </a:solidFill>
                          <a:effectLst/>
                          <a:latin typeface="Calibri"/>
                        </a:rPr>
                        <a:t>Beals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6601188"/>
                  </a:ext>
                </a:extLst>
              </a:tr>
              <a:tr h="178777">
                <a:tc>
                  <a:txBody>
                    <a:bodyPr/>
                    <a:lstStyle/>
                    <a:p>
                      <a:pPr algn="l" fontAlgn="b"/>
                      <a:r>
                        <a:rPr lang="en-US" sz="1100" b="0" i="0" u="none" strike="noStrike">
                          <a:solidFill>
                            <a:srgbClr val="000000"/>
                          </a:solidFill>
                          <a:effectLst/>
                          <a:latin typeface="Calibri"/>
                        </a:rPr>
                        <a:t>Boothbay-Boothbay Harbor CSD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3 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3 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2156666"/>
                  </a:ext>
                </a:extLst>
              </a:tr>
              <a:tr h="182880">
                <a:tc>
                  <a:txBody>
                    <a:bodyPr/>
                    <a:lstStyle/>
                    <a:p>
                      <a:pPr algn="l" fontAlgn="b"/>
                      <a:r>
                        <a:rPr lang="en-US" sz="1100" b="0" i="0" u="none" strike="noStrike">
                          <a:solidFill>
                            <a:srgbClr val="000000"/>
                          </a:solidFill>
                          <a:effectLst/>
                          <a:latin typeface="Calibri"/>
                        </a:rPr>
                        <a:t>Calais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3 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8 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4 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9638646"/>
                  </a:ext>
                </a:extLst>
              </a:tr>
              <a:tr h="182880">
                <a:tc>
                  <a:txBody>
                    <a:bodyPr/>
                    <a:lstStyle/>
                    <a:p>
                      <a:pPr algn="l" fontAlgn="b"/>
                      <a:r>
                        <a:rPr lang="en-US" sz="1100" b="0" i="0" u="none" strike="noStrike">
                          <a:solidFill>
                            <a:srgbClr val="000000"/>
                          </a:solidFill>
                          <a:effectLst/>
                          <a:latin typeface="Calibri"/>
                        </a:rPr>
                        <a:t>Great Salt Bay CSD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8 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4942595"/>
                  </a:ext>
                </a:extLst>
              </a:tr>
              <a:tr h="182880">
                <a:tc>
                  <a:txBody>
                    <a:bodyPr/>
                    <a:lstStyle/>
                    <a:p>
                      <a:pPr algn="l" fontAlgn="b"/>
                      <a:r>
                        <a:rPr lang="en-US" sz="1100" b="0" i="0" u="none" strike="noStrike">
                          <a:solidFill>
                            <a:srgbClr val="000000"/>
                          </a:solidFill>
                          <a:effectLst/>
                          <a:latin typeface="Calibri"/>
                        </a:rPr>
                        <a:t>Jonesport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0381750"/>
                  </a:ext>
                </a:extLst>
              </a:tr>
              <a:tr h="182880">
                <a:tc>
                  <a:txBody>
                    <a:bodyPr/>
                    <a:lstStyle/>
                    <a:p>
                      <a:pPr algn="l" fontAlgn="b"/>
                      <a:r>
                        <a:rPr lang="en-US" sz="1100" b="0" i="0" u="none" strike="noStrike">
                          <a:solidFill>
                            <a:srgbClr val="000000"/>
                          </a:solidFill>
                          <a:effectLst/>
                          <a:latin typeface="Calibri"/>
                        </a:rPr>
                        <a:t>Kittery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5 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18 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8 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0856979"/>
                  </a:ext>
                </a:extLst>
              </a:tr>
              <a:tr h="182880">
                <a:tc>
                  <a:txBody>
                    <a:bodyPr/>
                    <a:lstStyle/>
                    <a:p>
                      <a:pPr algn="l" fontAlgn="b"/>
                      <a:r>
                        <a:rPr lang="en-US" sz="1100" b="0" i="0" u="none" strike="noStrike">
                          <a:solidFill>
                            <a:srgbClr val="000000"/>
                          </a:solidFill>
                          <a:effectLst/>
                          <a:latin typeface="Calibri"/>
                        </a:rPr>
                        <a:t>RSU 13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29 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6 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32 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34 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9 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43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2170149"/>
                  </a:ext>
                </a:extLst>
              </a:tr>
              <a:tr h="182880">
                <a:tc>
                  <a:txBody>
                    <a:bodyPr/>
                    <a:lstStyle/>
                    <a:p>
                      <a:pPr algn="l" fontAlgn="b"/>
                      <a:r>
                        <a:rPr lang="en-US" sz="1100" b="0" i="0" u="none" strike="noStrike">
                          <a:solidFill>
                            <a:srgbClr val="000000"/>
                          </a:solidFill>
                          <a:effectLst/>
                          <a:latin typeface="Calibri"/>
                        </a:rPr>
                        <a:t>RSU 19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4 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14 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43 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18 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52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8901616"/>
                  </a:ext>
                </a:extLst>
              </a:tr>
              <a:tr h="182880">
                <a:tc>
                  <a:txBody>
                    <a:bodyPr/>
                    <a:lstStyle/>
                    <a:p>
                      <a:pPr algn="l" fontAlgn="b"/>
                      <a:r>
                        <a:rPr lang="en-US" sz="1100" b="0" i="0" u="none" strike="noStrike">
                          <a:solidFill>
                            <a:srgbClr val="000000"/>
                          </a:solidFill>
                          <a:effectLst/>
                          <a:latin typeface="Calibri"/>
                        </a:rPr>
                        <a:t>RSU 29/MSAD 29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16 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3 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17 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4 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041871"/>
                  </a:ext>
                </a:extLst>
              </a:tr>
              <a:tr h="182880">
                <a:tc>
                  <a:txBody>
                    <a:bodyPr/>
                    <a:lstStyle/>
                    <a:p>
                      <a:pPr algn="l" fontAlgn="b"/>
                      <a:r>
                        <a:rPr lang="en-US" sz="1100" b="0" i="0" u="none" strike="noStrike">
                          <a:solidFill>
                            <a:srgbClr val="000000"/>
                          </a:solidFill>
                          <a:effectLst/>
                          <a:latin typeface="Calibri"/>
                        </a:rPr>
                        <a:t>RSU 35/MSAD 35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23 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7 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32 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5 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44 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13 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49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4541903"/>
                  </a:ext>
                </a:extLst>
              </a:tr>
              <a:tr h="182880">
                <a:tc>
                  <a:txBody>
                    <a:bodyPr/>
                    <a:lstStyle/>
                    <a:p>
                      <a:pPr algn="l" fontAlgn="b"/>
                      <a:r>
                        <a:rPr lang="en-US" sz="1100" b="0" i="0" u="none" strike="noStrike">
                          <a:solidFill>
                            <a:srgbClr val="000000"/>
                          </a:solidFill>
                          <a:effectLst/>
                          <a:latin typeface="Calibri"/>
                        </a:rPr>
                        <a:t>RSU 68/MSAD 68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3 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19 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4 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24 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4683283"/>
                  </a:ext>
                </a:extLst>
              </a:tr>
              <a:tr h="182880">
                <a:tc>
                  <a:txBody>
                    <a:bodyPr/>
                    <a:lstStyle/>
                    <a:p>
                      <a:pPr algn="l" fontAlgn="b"/>
                      <a:r>
                        <a:rPr lang="en-US" sz="1100" b="0" i="0" u="none" strike="noStrike">
                          <a:solidFill>
                            <a:srgbClr val="000000"/>
                          </a:solidFill>
                          <a:effectLst/>
                          <a:latin typeface="Calibri"/>
                        </a:rPr>
                        <a:t>RSU 80/MSAD 04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7 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9087207"/>
                  </a:ext>
                </a:extLst>
              </a:tr>
              <a:tr h="182880">
                <a:tc>
                  <a:txBody>
                    <a:bodyPr/>
                    <a:lstStyle/>
                    <a:p>
                      <a:pPr algn="l" fontAlgn="b"/>
                      <a:r>
                        <a:rPr lang="en-US" sz="1100" b="0" i="0" u="none" strike="noStrike">
                          <a:solidFill>
                            <a:srgbClr val="000000"/>
                          </a:solidFill>
                          <a:effectLst/>
                          <a:latin typeface="Calibri"/>
                        </a:rPr>
                        <a:t>RSU 82/MSAD 12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6969787"/>
                  </a:ext>
                </a:extLst>
              </a:tr>
              <a:tr h="182880">
                <a:tc>
                  <a:txBody>
                    <a:bodyPr/>
                    <a:lstStyle/>
                    <a:p>
                      <a:pPr algn="l" fontAlgn="b"/>
                      <a:r>
                        <a:rPr lang="en-US" sz="1100" b="0" i="0" u="none" strike="noStrike">
                          <a:solidFill>
                            <a:srgbClr val="000000"/>
                          </a:solidFill>
                          <a:effectLst/>
                          <a:latin typeface="Calibri"/>
                        </a:rPr>
                        <a:t>St. George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4 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3 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7 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9 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6 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8936244"/>
                  </a:ext>
                </a:extLst>
              </a:tr>
              <a:tr h="182880">
                <a:tc>
                  <a:txBody>
                    <a:bodyPr/>
                    <a:lstStyle/>
                    <a:p>
                      <a:pPr algn="l" fontAlgn="b"/>
                      <a:r>
                        <a:rPr lang="en-US" sz="1100" b="0" i="0" u="none" strike="noStrike">
                          <a:solidFill>
                            <a:srgbClr val="000000"/>
                          </a:solidFill>
                          <a:effectLst/>
                          <a:latin typeface="Calibri"/>
                        </a:rPr>
                        <a:t>Veazie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3 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5 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6 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2723653"/>
                  </a:ext>
                </a:extLst>
              </a:tr>
              <a:tr h="182880">
                <a:tc>
                  <a:txBody>
                    <a:bodyPr/>
                    <a:lstStyle/>
                    <a:p>
                      <a:pPr algn="l" fontAlgn="b"/>
                      <a:r>
                        <a:rPr lang="en-US" sz="1100" b="0" i="0" u="none" strike="noStrike">
                          <a:solidFill>
                            <a:srgbClr val="000000"/>
                          </a:solidFill>
                          <a:effectLst/>
                          <a:latin typeface="Calibri"/>
                        </a:rPr>
                        <a:t>York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14 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4 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17 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4 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23 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10 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27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2816457"/>
                  </a:ext>
                </a:extLst>
              </a:tr>
              <a:tr h="190500">
                <a:tc>
                  <a:txBody>
                    <a:bodyPr/>
                    <a:lstStyle/>
                    <a:p>
                      <a:pPr algn="l" fontAlgn="b"/>
                      <a:r>
                        <a:rPr lang="en-US" sz="1100" b="1" i="0" u="none" strike="noStrike" dirty="0">
                          <a:solidFill>
                            <a:srgbClr val="000000"/>
                          </a:solidFill>
                          <a:effectLst/>
                          <a:latin typeface="Calibri"/>
                        </a:rPr>
                        <a:t>Total Count </a:t>
                      </a:r>
                      <a:r>
                        <a:rPr lang="en-US" sz="1100" b="0" i="0" u="none" strike="noStrike" dirty="0">
                          <a:solidFill>
                            <a:srgbClr val="000000"/>
                          </a:solidFill>
                          <a:effectLst/>
                          <a:latin typeface="Calibri"/>
                        </a:rPr>
                        <a:t> </a:t>
                      </a:r>
                      <a:endParaRPr lang="en-US" sz="11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100" b="1" i="0" u="none" strike="noStrike">
                          <a:solidFill>
                            <a:srgbClr val="000000"/>
                          </a:solidFill>
                          <a:effectLst/>
                          <a:latin typeface="Calibri"/>
                        </a:rPr>
                        <a:t>153 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100" b="1" i="0" u="none" strike="noStrike">
                          <a:solidFill>
                            <a:srgbClr val="000000"/>
                          </a:solidFill>
                          <a:effectLst/>
                          <a:latin typeface="Calibri"/>
                        </a:rPr>
                        <a:t>36 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100" b="1" i="0" u="none" strike="noStrike">
                          <a:solidFill>
                            <a:srgbClr val="000000"/>
                          </a:solidFill>
                          <a:effectLst/>
                          <a:latin typeface="Calibri"/>
                        </a:rPr>
                        <a:t>189 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100" b="1" i="0" u="none" strike="noStrike">
                          <a:solidFill>
                            <a:srgbClr val="000000"/>
                          </a:solidFill>
                          <a:effectLst/>
                          <a:latin typeface="Calibri"/>
                        </a:rPr>
                        <a:t>44 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100" b="1" i="0" u="none" strike="noStrike">
                          <a:solidFill>
                            <a:srgbClr val="000000"/>
                          </a:solidFill>
                          <a:effectLst/>
                          <a:latin typeface="Calibri"/>
                        </a:rPr>
                        <a:t>257 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100" b="1" i="0" u="none" strike="noStrike">
                          <a:solidFill>
                            <a:srgbClr val="000000"/>
                          </a:solidFill>
                          <a:effectLst/>
                          <a:latin typeface="Calibri"/>
                        </a:rPr>
                        <a:t>75 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1100" b="1" i="0" u="none" strike="noStrike">
                          <a:solidFill>
                            <a:srgbClr val="000000"/>
                          </a:solidFill>
                          <a:effectLst/>
                          <a:latin typeface="Calibri"/>
                        </a:rPr>
                        <a:t>309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1100" b="1" i="0" u="none" strike="noStrike" dirty="0">
                          <a:solidFill>
                            <a:srgbClr val="000000"/>
                          </a:solidFill>
                          <a:effectLst/>
                          <a:latin typeface="Calibri"/>
                        </a:rPr>
                        <a:t>52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246398496"/>
                  </a:ext>
                </a:extLst>
              </a:tr>
            </a:tbl>
          </a:graphicData>
        </a:graphic>
      </p:graphicFrame>
    </p:spTree>
    <p:extLst>
      <p:ext uri="{BB962C8B-B14F-4D97-AF65-F5344CB8AC3E}">
        <p14:creationId xmlns:p14="http://schemas.microsoft.com/office/powerpoint/2010/main" val="3183985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1DE5-052A-8088-332E-07A7E1744F1F}"/>
              </a:ext>
            </a:extLst>
          </p:cNvPr>
          <p:cNvSpPr>
            <a:spLocks noGrp="1"/>
          </p:cNvSpPr>
          <p:nvPr>
            <p:ph type="title"/>
          </p:nvPr>
        </p:nvSpPr>
        <p:spPr>
          <a:xfrm>
            <a:off x="238684" y="168127"/>
            <a:ext cx="8478371" cy="686095"/>
          </a:xfrm>
        </p:spPr>
        <p:txBody>
          <a:bodyPr>
            <a:normAutofit/>
          </a:bodyPr>
          <a:lstStyle/>
          <a:p>
            <a:r>
              <a:rPr lang="en-US" sz="2800" dirty="0"/>
              <a:t>PreK Student Enrollment &amp; Funding Stream</a:t>
            </a:r>
          </a:p>
        </p:txBody>
      </p:sp>
      <p:pic>
        <p:nvPicPr>
          <p:cNvPr id="6" name="Content Placeholder 5" descr="Table&#10;&#10;AI-generated content may be incorrect.">
            <a:extLst>
              <a:ext uri="{FF2B5EF4-FFF2-40B4-BE49-F238E27FC236}">
                <a16:creationId xmlns:a16="http://schemas.microsoft.com/office/drawing/2014/main" id="{F12C09ED-62F8-730A-2AF0-6B94F2673F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950565"/>
            <a:ext cx="5298141" cy="3681760"/>
          </a:xfrm>
        </p:spPr>
      </p:pic>
    </p:spTree>
    <p:extLst>
      <p:ext uri="{BB962C8B-B14F-4D97-AF65-F5344CB8AC3E}">
        <p14:creationId xmlns:p14="http://schemas.microsoft.com/office/powerpoint/2010/main" val="2196523362"/>
      </p:ext>
    </p:extLst>
  </p:cSld>
  <p:clrMapOvr>
    <a:masterClrMapping/>
  </p:clrMapOvr>
</p:sld>
</file>

<file path=ppt/theme/theme1.xml><?xml version="1.0" encoding="utf-8"?>
<a:theme xmlns:a="http://schemas.openxmlformats.org/drawingml/2006/main" name="Office Theme">
  <a:themeElements>
    <a:clrScheme name="Univeristy Education">
      <a:dk1>
        <a:sysClr val="windowText" lastClr="000000"/>
      </a:dk1>
      <a:lt1>
        <a:sysClr val="window" lastClr="FFFFFF"/>
      </a:lt1>
      <a:dk2>
        <a:srgbClr val="3F3F3F"/>
      </a:dk2>
      <a:lt2>
        <a:srgbClr val="E7E6E6"/>
      </a:lt2>
      <a:accent1>
        <a:srgbClr val="2F5496"/>
      </a:accent1>
      <a:accent2>
        <a:srgbClr val="FFC000"/>
      </a:accent2>
      <a:accent3>
        <a:srgbClr val="A5A5A5"/>
      </a:accent3>
      <a:accent4>
        <a:srgbClr val="D8D8D8"/>
      </a:accent4>
      <a:accent5>
        <a:srgbClr val="FFFFFF"/>
      </a:accent5>
      <a:accent6>
        <a:srgbClr val="7F7F7F"/>
      </a:accent6>
      <a:hlink>
        <a:srgbClr val="0563C1"/>
      </a:hlink>
      <a:folHlink>
        <a:srgbClr val="954F72"/>
      </a:folHlink>
    </a:clrScheme>
    <a:fontScheme name="Custom 2">
      <a:majorFont>
        <a:latin typeface="Montserra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933FD6C06E1B46BCAB39FA32FDEB4E" ma:contentTypeVersion="14" ma:contentTypeDescription="Create a new document." ma:contentTypeScope="" ma:versionID="8e08724073ddf36ed50296a715766db3">
  <xsd:schema xmlns:xsd="http://www.w3.org/2001/XMLSchema" xmlns:xs="http://www.w3.org/2001/XMLSchema" xmlns:p="http://schemas.microsoft.com/office/2006/metadata/properties" xmlns:ns2="b86cfabf-5276-43fb-9c20-ae7a7e2df88d" xmlns:ns3="d45e2d31-4572-4010-8a15-d4ae690e8826" targetNamespace="http://schemas.microsoft.com/office/2006/metadata/properties" ma:root="true" ma:fieldsID="e527b70aec24f047188c75a44a4963d5" ns2:_="" ns3:_="">
    <xsd:import namespace="b86cfabf-5276-43fb-9c20-ae7a7e2df88d"/>
    <xsd:import namespace="d45e2d31-4572-4010-8a15-d4ae690e8826"/>
    <xsd:element name="properties">
      <xsd:complexType>
        <xsd:sequence>
          <xsd:element name="documentManagement">
            <xsd:complexType>
              <xsd:all>
                <xsd:element ref="ns2:MediaServiceMetadata" minOccurs="0"/>
                <xsd:element ref="ns2:MediaServiceFastMetadata" minOccurs="0"/>
                <xsd:element ref="ns2:_x006e_e52"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6cfabf-5276-43fb-9c20-ae7a7e2df8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x006e_e52" ma:index="10" nillable="true" ma:displayName="Person or Group" ma:list="UserInfo" ma:internalName="_x006e_e52">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5e2d31-4572-4010-8a15-d4ae690e882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a0e2d457-dbf0-4e50-9880-500c93d59e31}" ma:internalName="TaxCatchAll" ma:showField="CatchAllData" ma:web="d45e2d31-4572-4010-8a15-d4ae690e88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006e_e52 xmlns="b86cfabf-5276-43fb-9c20-ae7a7e2df88d">
      <UserInfo>
        <DisplayName/>
        <AccountId xsi:nil="true"/>
        <AccountType/>
      </UserInfo>
    </_x006e_e52>
    <SharedWithUsers xmlns="d45e2d31-4572-4010-8a15-d4ae690e8826">
      <UserInfo>
        <DisplayName>Flacke, J.Sandy</DisplayName>
        <AccountId>95</AccountId>
        <AccountType/>
      </UserInfo>
      <UserInfo>
        <DisplayName>Mrowka, Marcus</DisplayName>
        <AccountId>116</AccountId>
        <AccountType/>
      </UserInfo>
      <UserInfo>
        <DisplayName>Belolan, Courtney</DisplayName>
        <AccountId>78</AccountId>
        <AccountType/>
      </UserInfo>
    </SharedWithUsers>
    <TaxCatchAll xmlns="d45e2d31-4572-4010-8a15-d4ae690e8826" xsi:nil="true"/>
    <lcf76f155ced4ddcb4097134ff3c332f xmlns="b86cfabf-5276-43fb-9c20-ae7a7e2df88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D3FA8E-7E14-41AD-B6AA-F9399FB81B58}">
  <ds:schemaRefs>
    <ds:schemaRef ds:uri="b86cfabf-5276-43fb-9c20-ae7a7e2df88d"/>
    <ds:schemaRef ds:uri="d45e2d31-4572-4010-8a15-d4ae690e88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2FF84F6-3B44-4435-AA09-5FF2E75E78FE}">
  <ds:schemaRefs>
    <ds:schemaRef ds:uri="http://www.w3.org/XML/1998/namespace"/>
    <ds:schemaRef ds:uri="http://purl.org/dc/elements/1.1/"/>
    <ds:schemaRef ds:uri="d45e2d31-4572-4010-8a15-d4ae690e8826"/>
    <ds:schemaRef ds:uri="b86cfabf-5276-43fb-9c20-ae7a7e2df88d"/>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2267FCC3-8AFF-4C73-8B4F-D1AF05CEFB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1398</TotalTime>
  <Words>1012</Words>
  <Application>Microsoft Office PowerPoint</Application>
  <PresentationFormat>On-screen Show (16:9)</PresentationFormat>
  <Paragraphs>309</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Regular</vt:lpstr>
      <vt:lpstr>Montserrat</vt:lpstr>
      <vt:lpstr>Montserrat Bold</vt:lpstr>
      <vt:lpstr>Office Theme</vt:lpstr>
      <vt:lpstr>PowerPoint Presentation</vt:lpstr>
      <vt:lpstr>Why?</vt:lpstr>
      <vt:lpstr>PowerPoint Presentation</vt:lpstr>
      <vt:lpstr>Enrollment Collection:</vt:lpstr>
      <vt:lpstr>Minimum Required Data Elements for Enrollment Record:</vt:lpstr>
      <vt:lpstr>Attendance for off-site students</vt:lpstr>
      <vt:lpstr>Data &amp; Financial Collection:</vt:lpstr>
      <vt:lpstr>Transition Status Update: Enrollment</vt:lpstr>
      <vt:lpstr>PreK Student Enrollment &amp; Funding Stream</vt:lpstr>
      <vt:lpstr>PowerPoint Presentation</vt:lpstr>
      <vt:lpstr>PowerPoint Presentation</vt:lpstr>
      <vt:lpstr>Payment Calculation: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Pathfinder</dc:creator>
  <cp:lastModifiedBy>Gravelle, Paula B</cp:lastModifiedBy>
  <cp:revision>12</cp:revision>
  <cp:lastPrinted>2025-04-09T12:12:01Z</cp:lastPrinted>
  <dcterms:created xsi:type="dcterms:W3CDTF">2021-12-24T08:16:49Z</dcterms:created>
  <dcterms:modified xsi:type="dcterms:W3CDTF">2025-04-16T18:09:17Z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0x010100A5933FD6C06E1B46BCAB39FA32FDEB4E</vt:lpwstr>
  </property>
  <property fmtid="{D5CDD505-2E9C-101B-9397-08002B2CF9AE}" pid="3" name="MediaServiceImageTags">
    <vt:lpwstr/>
  </property>
</Properties>
</file>