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57" r:id="rId2"/>
    <p:sldMasterId id="2147483775" r:id="rId3"/>
  </p:sldMasterIdLst>
  <p:notesMasterIdLst>
    <p:notesMasterId r:id="rId11"/>
  </p:notesMasterIdLst>
  <p:sldIdLst>
    <p:sldId id="320" r:id="rId4"/>
    <p:sldId id="324" r:id="rId5"/>
    <p:sldId id="340" r:id="rId6"/>
    <p:sldId id="341" r:id="rId7"/>
    <p:sldId id="342" r:id="rId8"/>
    <p:sldId id="343" r:id="rId9"/>
    <p:sldId id="31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F73"/>
    <a:srgbClr val="007BA4"/>
    <a:srgbClr val="21496F"/>
    <a:srgbClr val="FBE4D5"/>
    <a:srgbClr val="0078A2"/>
    <a:srgbClr val="182A4B"/>
    <a:srgbClr val="D0E6C8"/>
    <a:srgbClr val="FFF7DC"/>
    <a:srgbClr val="FFFFFF"/>
    <a:srgbClr val="439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84FA7-1C31-4A41-8FBF-99B4C3A311C7}" v="66" dt="2023-12-11T20:12:32.117"/>
    <p1510:client id="{9E8554FD-EF26-80FA-14DC-9B047C3DEEE1}" v="1" dt="2023-12-12T15:15:28.149"/>
    <p1510:client id="{DDBE91E4-1811-4F7B-BA64-08EE49BFBC4F}" v="20" dt="2023-12-11T18:32:56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5246A-2512-462E-91F0-7B8418DB2B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130F9-CE42-4417-8F5B-1E6D2BEF0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COP – No one place has to reinvent the place  -sharing of best practices and peer to peer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130F9-CE42-4417-8F5B-1E6D2BEF06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3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ffectLst/>
              </a:rPr>
              <a:t>Requiring Maine public college campuses to offer accommodations to young people whose severe disabilities prevent them from earning a standard high school diploma, allowing them to take classes as nondegree-seeking students and join extracurricular activities alongside their peers.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EFD3-45C9-274E-AC0C-A1CE6E7E43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ffectLst/>
              </a:rPr>
              <a:t>Requiring Maine public college campuses to offer accommodations to young people whose severe disabilities prevent them from earning a standard high school diploma, allowing them to take classes as nondegree-seeking students and join extracurricular activities alongside their peers.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5EFD3-45C9-274E-AC0C-A1CE6E7E43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05AC0-6A11-984D-8903-28B8AC302B66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31F6A-B53A-824B-B4A4-382219BF79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E88ABC1-ACE8-B34D-9FF1-B08FF0B8C0F6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3C2911-808A-ED48-A527-CA0295792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E5EBD-6A05-6D4F-93BA-5F06BC34119D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A0CF7-1390-4849-A70B-B4164FBA2B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2AAC62B-2657-8743-8AEA-DAD3F5AE0F48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E548D-74DE-3948-AC22-F9FAFFE97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78D95-C0CC-164D-9B6A-61B6129A8061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7529C-F608-0F45-AEE4-ECA82B77A3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82E9085-2CAB-1440-95D4-FC7228F8199B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C25B81-B386-AD47-94E3-5AB41FB27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86BB16-B146-4506-8BF9-C7E91AF71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2D5C1-AA66-7847-B3C0-1EB53BF628B5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7B7BB-7256-1148-ABC0-EC75A28B76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8E4B4B5-886E-614F-9423-90111BFF76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BE14A-009A-3B4B-BDD7-B05A9C94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802A36-3A1A-40FD-BFF7-FAD04A10C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39" y="38272"/>
            <a:ext cx="4859932" cy="6292189"/>
          </a:xfrm>
          <a:custGeom>
            <a:avLst/>
            <a:gdLst>
              <a:gd name="connsiteX0" fmla="*/ 0 w 4903670"/>
              <a:gd name="connsiteY0" fmla="*/ 0 h 6858000"/>
              <a:gd name="connsiteX1" fmla="*/ 4903670 w 4903670"/>
              <a:gd name="connsiteY1" fmla="*/ 0 h 6858000"/>
              <a:gd name="connsiteX2" fmla="*/ 4903670 w 4903670"/>
              <a:gd name="connsiteY2" fmla="*/ 6858000 h 6858000"/>
              <a:gd name="connsiteX3" fmla="*/ 0 w 49036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670" h="6858000">
                <a:moveTo>
                  <a:pt x="0" y="0"/>
                </a:moveTo>
                <a:lnTo>
                  <a:pt x="4903670" y="0"/>
                </a:lnTo>
                <a:lnTo>
                  <a:pt x="49036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E0E12A-9852-43FE-91BC-51D666804CB8}"/>
              </a:ext>
            </a:extLst>
          </p:cNvPr>
          <p:cNvSpPr/>
          <p:nvPr userDrawn="1"/>
        </p:nvSpPr>
        <p:spPr>
          <a:xfrm>
            <a:off x="4903671" y="4394200"/>
            <a:ext cx="174859" cy="246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4A87D-457D-C241-B486-3B842CA5BCC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9883E-D3CA-41ED-85DA-C4839B77CD28}"/>
              </a:ext>
            </a:extLst>
          </p:cNvPr>
          <p:cNvSpPr/>
          <p:nvPr userDrawn="1"/>
        </p:nvSpPr>
        <p:spPr>
          <a:xfrm>
            <a:off x="4903671" y="0"/>
            <a:ext cx="174859" cy="439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F604C-5014-AB49-8CC0-820F7D4E3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99E72E-91BC-BF41-9908-7ED98FDD75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B37720-40E5-0842-BA07-AE0A0DB22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4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69E76C-9B58-4D7A-84E7-21FF6547B7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530" y="1172217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57AD7-AE6F-4391-A418-B87AB89F72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7065" y="1172217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5B192C-2B7E-4E95-8520-86D83B2061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529" y="3594925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74C40C-CFD2-4DD4-BC7D-D15231E0B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7063" y="3594925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A52C4-CE1E-3941-9C99-D441580185F0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BDB7-DA93-E743-9780-505FDA6547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75CEAD-E095-9F41-B8C1-747A4C4663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86B97-57F6-DF4C-B670-6132D47EE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8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8F113F-FE27-4D1C-A26B-96CEAB5EF6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1BC213-1A2E-0E49-96D5-52A8B200B95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1BA2D-8669-7544-8767-85696CD330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1D4C0C9-2A6C-A546-956B-F2323FA174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15D97-E47E-5E42-8EFF-5A184F85E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96E4F4-65CB-46EE-91B0-0617E434125C}"/>
              </a:ext>
            </a:extLst>
          </p:cNvPr>
          <p:cNvGrpSpPr/>
          <p:nvPr userDrawn="1"/>
        </p:nvGrpSpPr>
        <p:grpSpPr>
          <a:xfrm rot="16200000">
            <a:off x="6026863" y="-1789729"/>
            <a:ext cx="138272" cy="12192004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8200AE-848E-47A8-8386-A153C93847E2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DE52F0-6262-4319-9EE2-71D8A98358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DC71C8-649C-4CFD-91E4-7D044C2EB9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-1"/>
            <a:ext cx="2821969" cy="4375409"/>
          </a:xfrm>
          <a:custGeom>
            <a:avLst/>
            <a:gdLst>
              <a:gd name="connsiteX0" fmla="*/ 0 w 2821969"/>
              <a:gd name="connsiteY0" fmla="*/ 0 h 4315146"/>
              <a:gd name="connsiteX1" fmla="*/ 2821969 w 2821969"/>
              <a:gd name="connsiteY1" fmla="*/ 0 h 4315146"/>
              <a:gd name="connsiteX2" fmla="*/ 2821969 w 2821969"/>
              <a:gd name="connsiteY2" fmla="*/ 4315146 h 4315146"/>
              <a:gd name="connsiteX3" fmla="*/ 0 w 2821969"/>
              <a:gd name="connsiteY3" fmla="*/ 4315146 h 43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69" h="4315146">
                <a:moveTo>
                  <a:pt x="0" y="0"/>
                </a:moveTo>
                <a:lnTo>
                  <a:pt x="2821969" y="0"/>
                </a:lnTo>
                <a:lnTo>
                  <a:pt x="2821969" y="4315146"/>
                </a:lnTo>
                <a:lnTo>
                  <a:pt x="0" y="431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B28C20E-0280-4BFD-AF0C-05A4E61A03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70369" y="1720133"/>
            <a:ext cx="2821969" cy="4315147"/>
          </a:xfrm>
          <a:custGeom>
            <a:avLst/>
            <a:gdLst>
              <a:gd name="connsiteX0" fmla="*/ 0 w 2821969"/>
              <a:gd name="connsiteY0" fmla="*/ 0 h 4315146"/>
              <a:gd name="connsiteX1" fmla="*/ 2821969 w 2821969"/>
              <a:gd name="connsiteY1" fmla="*/ 0 h 4315146"/>
              <a:gd name="connsiteX2" fmla="*/ 2821969 w 2821969"/>
              <a:gd name="connsiteY2" fmla="*/ 4315146 h 4315146"/>
              <a:gd name="connsiteX3" fmla="*/ 0 w 2821969"/>
              <a:gd name="connsiteY3" fmla="*/ 4315146 h 43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69" h="4315146">
                <a:moveTo>
                  <a:pt x="0" y="0"/>
                </a:moveTo>
                <a:lnTo>
                  <a:pt x="2821969" y="0"/>
                </a:lnTo>
                <a:lnTo>
                  <a:pt x="2821969" y="4315146"/>
                </a:lnTo>
                <a:lnTo>
                  <a:pt x="0" y="431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C0FD0-5B64-024C-BAB8-67FD396369F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B1D9B-5535-A04A-8E48-91D9B7C3A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1B958C4-8914-E942-87AE-F2F9F62C39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AF946-4561-4F4C-8544-0F2B1D19B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19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C0D3E-6D16-46CA-A41B-99BFF87A00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6844" y="1233797"/>
            <a:ext cx="2675824" cy="2616347"/>
          </a:xfrm>
          <a:custGeom>
            <a:avLst/>
            <a:gdLst>
              <a:gd name="connsiteX0" fmla="*/ 0 w 2675824"/>
              <a:gd name="connsiteY0" fmla="*/ 0 h 2616347"/>
              <a:gd name="connsiteX1" fmla="*/ 2675824 w 2675824"/>
              <a:gd name="connsiteY1" fmla="*/ 0 h 2616347"/>
              <a:gd name="connsiteX2" fmla="*/ 2675824 w 2675824"/>
              <a:gd name="connsiteY2" fmla="*/ 2616347 h 2616347"/>
              <a:gd name="connsiteX3" fmla="*/ 0 w 2675824"/>
              <a:gd name="connsiteY3" fmla="*/ 2616347 h 26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24" h="2616347">
                <a:moveTo>
                  <a:pt x="0" y="0"/>
                </a:moveTo>
                <a:lnTo>
                  <a:pt x="2675824" y="0"/>
                </a:lnTo>
                <a:lnTo>
                  <a:pt x="2675824" y="2616347"/>
                </a:lnTo>
                <a:lnTo>
                  <a:pt x="0" y="26163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C984C6-5D76-4A7B-938E-8AF30B361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122" y="4079932"/>
            <a:ext cx="2667119" cy="1638843"/>
          </a:xfrm>
          <a:custGeom>
            <a:avLst/>
            <a:gdLst>
              <a:gd name="connsiteX0" fmla="*/ 0 w 2667119"/>
              <a:gd name="connsiteY0" fmla="*/ 0 h 1638842"/>
              <a:gd name="connsiteX1" fmla="*/ 2667119 w 2667119"/>
              <a:gd name="connsiteY1" fmla="*/ 0 h 1638842"/>
              <a:gd name="connsiteX2" fmla="*/ 2667119 w 2667119"/>
              <a:gd name="connsiteY2" fmla="*/ 1638842 h 1638842"/>
              <a:gd name="connsiteX3" fmla="*/ 0 w 2667119"/>
              <a:gd name="connsiteY3" fmla="*/ 1638842 h 16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119" h="1638842">
                <a:moveTo>
                  <a:pt x="0" y="0"/>
                </a:moveTo>
                <a:lnTo>
                  <a:pt x="2667119" y="0"/>
                </a:lnTo>
                <a:lnTo>
                  <a:pt x="2667119" y="1638842"/>
                </a:lnTo>
                <a:lnTo>
                  <a:pt x="0" y="16388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0D8FD9-8F47-414B-BEBA-3D0A93E09A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6103" y="2738411"/>
            <a:ext cx="3178808" cy="3093975"/>
          </a:xfrm>
          <a:custGeom>
            <a:avLst/>
            <a:gdLst>
              <a:gd name="connsiteX0" fmla="*/ 0 w 3178808"/>
              <a:gd name="connsiteY0" fmla="*/ 0 h 3093974"/>
              <a:gd name="connsiteX1" fmla="*/ 3178808 w 3178808"/>
              <a:gd name="connsiteY1" fmla="*/ 0 h 3093974"/>
              <a:gd name="connsiteX2" fmla="*/ 3178808 w 3178808"/>
              <a:gd name="connsiteY2" fmla="*/ 3093974 h 3093974"/>
              <a:gd name="connsiteX3" fmla="*/ 0 w 3178808"/>
              <a:gd name="connsiteY3" fmla="*/ 3093974 h 309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808" h="3093974">
                <a:moveTo>
                  <a:pt x="0" y="0"/>
                </a:moveTo>
                <a:lnTo>
                  <a:pt x="3178808" y="0"/>
                </a:lnTo>
                <a:lnTo>
                  <a:pt x="3178808" y="3093974"/>
                </a:lnTo>
                <a:lnTo>
                  <a:pt x="0" y="309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6F9A4-5200-3247-903E-5B43050E8AE0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22405-A216-A142-9C25-EA472484A3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F9C6A2DB-05BB-D243-85C8-5E1323D0E9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A118E-0CFE-9C43-9B9C-E61EE59E6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7DC167-153D-48B9-913D-BB64FCBF831A}"/>
              </a:ext>
            </a:extLst>
          </p:cNvPr>
          <p:cNvGrpSpPr/>
          <p:nvPr userDrawn="1"/>
        </p:nvGrpSpPr>
        <p:grpSpPr>
          <a:xfrm rot="16200000">
            <a:off x="9442694" y="2778703"/>
            <a:ext cx="111676" cy="5386940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B44A3B-5A5A-486E-933F-7E6472E8EB15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FC56E-72A1-44D8-BDFD-7B95ABAC6463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C2467C-7446-4E02-A977-7A833F4AAB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5061" y="802453"/>
            <a:ext cx="5386940" cy="4613883"/>
          </a:xfrm>
          <a:custGeom>
            <a:avLst/>
            <a:gdLst>
              <a:gd name="connsiteX0" fmla="*/ 0 w 5386940"/>
              <a:gd name="connsiteY0" fmla="*/ 0 h 4613882"/>
              <a:gd name="connsiteX1" fmla="*/ 5386940 w 5386940"/>
              <a:gd name="connsiteY1" fmla="*/ 0 h 4613882"/>
              <a:gd name="connsiteX2" fmla="*/ 5386940 w 5386940"/>
              <a:gd name="connsiteY2" fmla="*/ 4613882 h 4613882"/>
              <a:gd name="connsiteX3" fmla="*/ 0 w 5386940"/>
              <a:gd name="connsiteY3" fmla="*/ 4613882 h 46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940" h="4613882">
                <a:moveTo>
                  <a:pt x="0" y="0"/>
                </a:moveTo>
                <a:lnTo>
                  <a:pt x="5386940" y="0"/>
                </a:lnTo>
                <a:lnTo>
                  <a:pt x="5386940" y="4613882"/>
                </a:lnTo>
                <a:lnTo>
                  <a:pt x="0" y="46138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D72E8-3A24-F744-8BD3-B6ADB7CCD047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625CE-EA2E-DD46-931A-A9026949D3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403C307-7369-A34D-BFAE-B5881289A4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5730A-96EB-ED47-BD06-0B638F755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9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E77EAB-8151-4F81-B645-236E967BA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170" y="660400"/>
            <a:ext cx="4491831" cy="6197600"/>
          </a:xfrm>
          <a:custGeom>
            <a:avLst/>
            <a:gdLst>
              <a:gd name="connsiteX0" fmla="*/ 0 w 4491831"/>
              <a:gd name="connsiteY0" fmla="*/ 0 h 6197600"/>
              <a:gd name="connsiteX1" fmla="*/ 4491831 w 4491831"/>
              <a:gd name="connsiteY1" fmla="*/ 0 h 6197600"/>
              <a:gd name="connsiteX2" fmla="*/ 4491831 w 4491831"/>
              <a:gd name="connsiteY2" fmla="*/ 6197600 h 6197600"/>
              <a:gd name="connsiteX3" fmla="*/ 0 w 4491831"/>
              <a:gd name="connsiteY3" fmla="*/ 6197600 h 61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1831" h="6197600">
                <a:moveTo>
                  <a:pt x="0" y="0"/>
                </a:moveTo>
                <a:lnTo>
                  <a:pt x="4491831" y="0"/>
                </a:lnTo>
                <a:lnTo>
                  <a:pt x="4491831" y="6197600"/>
                </a:lnTo>
                <a:lnTo>
                  <a:pt x="0" y="6197600"/>
                </a:lnTo>
                <a:close/>
              </a:path>
            </a:pathLst>
          </a:custGeom>
          <a:ln w="57150">
            <a:noFill/>
          </a:ln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71889-426A-FB42-89EA-73188B8D0093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1F308-DCC3-8F45-842C-8208463AE2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CC98A58-5054-4B41-A615-08C4DFF899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638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AF435-1BC4-C647-81AB-8D27F3A99D6C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99014-0F19-3C43-B45F-7038E474B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C8C7A40-059E-DB4D-80B1-0A8C6929715C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FBA0F-7B15-664F-913C-9050040E2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2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075339-9FC7-AF4C-8F94-76CE35500EC7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FF21C5-E5EB-214F-8369-91DC075CC1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920C69-67B7-9A47-97E3-21167E74A1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7294F-8CBE-3643-88A8-DB3938706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30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3A8DC-187C-46D4-A57F-CD393C091C4D}"/>
              </a:ext>
            </a:extLst>
          </p:cNvPr>
          <p:cNvSpPr/>
          <p:nvPr userDrawn="1"/>
        </p:nvSpPr>
        <p:spPr>
          <a:xfrm>
            <a:off x="816450" y="952500"/>
            <a:ext cx="3561127" cy="47688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BC3311-5259-4C76-BCCD-88601E0DA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5579" y="1505946"/>
            <a:ext cx="3520020" cy="2086871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AAFA5-5589-0F4C-965D-4098C8AD04B4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F4997-DE8D-A741-B828-247A0B8710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DC0BB80-8A16-7747-B2E8-1F568332F5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8AF30-37C0-1D4E-AC90-3A54D0441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95ACFEEE-28B7-45C7-88C9-BA7071746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84" y="223217"/>
            <a:ext cx="1998832" cy="20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52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101A401-020C-4CC6-B466-C97A281C4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B5E4C68-F0D5-4FA2-8264-3AD5F246C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73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3B7A47A-8FB9-473C-AB9D-57F425AB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2A90D25-DD70-4511-A8B4-E3C4E4A17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0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A90D441-7CFC-41A0-82E8-03AF0017D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7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31B46F-9D94-4E8B-BF97-0B3FDB87C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3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34CD6C-6F5A-47C6-BDB5-1A89D82E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B0147-65E1-F742-99E9-FDD3737645C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BE8A0-4587-7548-BB24-C548F3F62C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AFD375C8-D501-1946-9A00-98B14611EE53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BA76B-BC26-D84C-9810-15EEBAF1C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61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C497887-0AE5-4DD3-894B-E149C17E6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6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9952C5D-149F-47B9-9AD0-30E244343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56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84ECA8-8D4F-42A9-85B3-295D9AD5A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5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58D05DF-7ACE-4569-9F87-A68DB62C7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5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96CF7EA-1E23-404C-BF02-A4DEF4CB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A7AE668-D2FE-4E40-9269-7FABA6F2D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06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2780324-4B2C-4D5D-8FE3-3D266AFE8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1DEC334-5D3B-495A-A3F1-4C51B1D08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0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86BB16-B146-4506-8BF9-C7E91AF71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2D5C1-AA66-7847-B3C0-1EB53BF628B5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7B7BB-7256-1148-ABC0-EC75A28B76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8E4B4B5-886E-614F-9423-90111BFF76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BE14A-009A-3B4B-BDD7-B05A9C94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6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05AC0-6A11-984D-8903-28B8AC302B66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31F6A-B53A-824B-B4A4-382219BF79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E88ABC1-ACE8-B34D-9FF1-B08FF0B8C0F6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3C2911-808A-ED48-A527-CA0295792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3C5D4-0C69-C142-BCE9-8E0A1A8B1763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ACB38-1FA9-9941-9319-D359C4C226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4E0E06E-1531-6845-8998-37CD5F7BF9FE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2BFB35-8176-5941-A4A9-403D0508D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15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AF435-1BC4-C647-81AB-8D27F3A99D6C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99014-0F19-3C43-B45F-7038E474B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C8C7A40-059E-DB4D-80B1-0A8C6929715C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FBA0F-7B15-664F-913C-9050040E2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52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B0147-65E1-F742-99E9-FDD3737645C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BE8A0-4587-7548-BB24-C548F3F62C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AFD375C8-D501-1946-9A00-98B14611EE53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BA76B-BC26-D84C-9810-15EEBAF1C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61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3C5D4-0C69-C142-BCE9-8E0A1A8B1763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ACB38-1FA9-9941-9319-D359C4C226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4E0E06E-1531-6845-8998-37CD5F7BF9FE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2BFB35-8176-5941-A4A9-403D0508D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15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C4140-AB4E-814C-BCA2-B4DF3BBF940C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AFA10-3430-0543-8D83-FF760B6311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4618300-CFF5-C645-B2AE-1CDD1268A7FE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98EB5-B147-634A-9B26-A17529F2D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49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8F12C-87A2-EE4A-80C4-9F7062267240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C0546-3DF4-5D4F-B57F-D0AE13B6F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8E39E613-F28F-BA48-B06B-C75E4113AA4C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85B33-4FCA-4A42-8F5F-90FA159E8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6BC3E-C597-2342-99E6-62DA8DF47E2B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C01C7-5B90-FD45-8AC5-3F15FDFF5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ABD6DB79-E8DC-D448-B69A-4534EB2E8628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54D09-03A6-CF4F-992C-5E418A954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5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6A3BE-96CF-5B4F-ABED-BD0082ABAD36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40294-0BC4-5146-B342-CE7021DDD2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8A4FDFD-0066-B94C-A202-4C02F3024D11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17327-59EC-684C-9B6D-D7ADACD6F5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1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39B48-5148-6943-866E-63FD32FF7E4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CC1FB5-65DE-B147-802B-F4BABE1275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E322EC1-B9B0-CC47-A0A2-9004ADB87C1A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F50053-EC2C-B34A-BA34-7AC20C3C1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5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E5EBD-6A05-6D4F-93BA-5F06BC34119D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A0CF7-1390-4849-A70B-B4164FBA2B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2AAC62B-2657-8743-8AEA-DAD3F5AE0F48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E548D-74DE-3948-AC22-F9FAFFE97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3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78D95-C0CC-164D-9B6A-61B6129A8061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7529C-F608-0F45-AEE4-ECA82B77A3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82E9085-2CAB-1440-95D4-FC7228F8199B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C25B81-B386-AD47-94E3-5AB41FB27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C4140-AB4E-814C-BCA2-B4DF3BBF940C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AFA10-3430-0543-8D83-FF760B6311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4618300-CFF5-C645-B2AE-1CDD1268A7FE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98EB5-B147-634A-9B26-A17529F2D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49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86BB16-B146-4506-8BF9-C7E91AF71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2D5C1-AA66-7847-B3C0-1EB53BF628B5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7B7BB-7256-1148-ABC0-EC75A28B76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8E4B4B5-886E-614F-9423-90111BFF76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BE14A-009A-3B4B-BDD7-B05A9C94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1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802A36-3A1A-40FD-BFF7-FAD04A10C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39" y="38272"/>
            <a:ext cx="4859932" cy="6292189"/>
          </a:xfrm>
          <a:custGeom>
            <a:avLst/>
            <a:gdLst>
              <a:gd name="connsiteX0" fmla="*/ 0 w 4903670"/>
              <a:gd name="connsiteY0" fmla="*/ 0 h 6858000"/>
              <a:gd name="connsiteX1" fmla="*/ 4903670 w 4903670"/>
              <a:gd name="connsiteY1" fmla="*/ 0 h 6858000"/>
              <a:gd name="connsiteX2" fmla="*/ 4903670 w 4903670"/>
              <a:gd name="connsiteY2" fmla="*/ 6858000 h 6858000"/>
              <a:gd name="connsiteX3" fmla="*/ 0 w 49036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670" h="6858000">
                <a:moveTo>
                  <a:pt x="0" y="0"/>
                </a:moveTo>
                <a:lnTo>
                  <a:pt x="4903670" y="0"/>
                </a:lnTo>
                <a:lnTo>
                  <a:pt x="49036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E0E12A-9852-43FE-91BC-51D666804CB8}"/>
              </a:ext>
            </a:extLst>
          </p:cNvPr>
          <p:cNvSpPr/>
          <p:nvPr userDrawn="1"/>
        </p:nvSpPr>
        <p:spPr>
          <a:xfrm>
            <a:off x="4903671" y="4394200"/>
            <a:ext cx="174859" cy="246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4A87D-457D-C241-B486-3B842CA5BCC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9883E-D3CA-41ED-85DA-C4839B77CD28}"/>
              </a:ext>
            </a:extLst>
          </p:cNvPr>
          <p:cNvSpPr/>
          <p:nvPr userDrawn="1"/>
        </p:nvSpPr>
        <p:spPr>
          <a:xfrm>
            <a:off x="4903671" y="0"/>
            <a:ext cx="174859" cy="439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F604C-5014-AB49-8CC0-820F7D4E3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99E72E-91BC-BF41-9908-7ED98FDD75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B37720-40E5-0842-BA07-AE0A0DB22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44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B95181-3F26-4B74-B783-C99CB7F6EC7C}"/>
              </a:ext>
            </a:extLst>
          </p:cNvPr>
          <p:cNvGrpSpPr/>
          <p:nvPr userDrawn="1"/>
        </p:nvGrpSpPr>
        <p:grpSpPr>
          <a:xfrm>
            <a:off x="609268" y="2"/>
            <a:ext cx="147921" cy="4735628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26FA9E-BD1A-4F68-9CD5-1C42EE551250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0ABB45-185D-4406-AB99-3DA6760187E7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4B8F97-1790-4793-A613-B4D72345B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188" y="0"/>
            <a:ext cx="3818021" cy="4735629"/>
          </a:xfrm>
          <a:custGeom>
            <a:avLst/>
            <a:gdLst>
              <a:gd name="connsiteX0" fmla="*/ 0 w 3818021"/>
              <a:gd name="connsiteY0" fmla="*/ 0 h 4735629"/>
              <a:gd name="connsiteX1" fmla="*/ 3818021 w 3818021"/>
              <a:gd name="connsiteY1" fmla="*/ 0 h 4735629"/>
              <a:gd name="connsiteX2" fmla="*/ 3818021 w 3818021"/>
              <a:gd name="connsiteY2" fmla="*/ 4735629 h 4735629"/>
              <a:gd name="connsiteX3" fmla="*/ 0 w 3818021"/>
              <a:gd name="connsiteY3" fmla="*/ 4735629 h 47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021" h="4735629">
                <a:moveTo>
                  <a:pt x="0" y="0"/>
                </a:moveTo>
                <a:lnTo>
                  <a:pt x="3818021" y="0"/>
                </a:lnTo>
                <a:lnTo>
                  <a:pt x="3818021" y="4735629"/>
                </a:lnTo>
                <a:lnTo>
                  <a:pt x="0" y="47356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4A3106-EB1B-45B2-B544-552D696619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3081" y="3484344"/>
            <a:ext cx="2502571" cy="2502571"/>
          </a:xfrm>
          <a:custGeom>
            <a:avLst/>
            <a:gdLst>
              <a:gd name="connsiteX0" fmla="*/ 1251285 w 2502570"/>
              <a:gd name="connsiteY0" fmla="*/ 0 h 2502570"/>
              <a:gd name="connsiteX1" fmla="*/ 2502570 w 2502570"/>
              <a:gd name="connsiteY1" fmla="*/ 1251285 h 2502570"/>
              <a:gd name="connsiteX2" fmla="*/ 1251285 w 2502570"/>
              <a:gd name="connsiteY2" fmla="*/ 2502570 h 2502570"/>
              <a:gd name="connsiteX3" fmla="*/ 0 w 2502570"/>
              <a:gd name="connsiteY3" fmla="*/ 1251285 h 2502570"/>
              <a:gd name="connsiteX4" fmla="*/ 1251285 w 2502570"/>
              <a:gd name="connsiteY4" fmla="*/ 0 h 25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2570" h="2502570">
                <a:moveTo>
                  <a:pt x="1251285" y="0"/>
                </a:moveTo>
                <a:cubicBezTo>
                  <a:pt x="1942351" y="0"/>
                  <a:pt x="2502570" y="560219"/>
                  <a:pt x="2502570" y="1251285"/>
                </a:cubicBezTo>
                <a:cubicBezTo>
                  <a:pt x="2502570" y="1942351"/>
                  <a:pt x="1942351" y="2502570"/>
                  <a:pt x="1251285" y="2502570"/>
                </a:cubicBezTo>
                <a:cubicBezTo>
                  <a:pt x="560219" y="2502570"/>
                  <a:pt x="0" y="1942351"/>
                  <a:pt x="0" y="1251285"/>
                </a:cubicBezTo>
                <a:cubicBezTo>
                  <a:pt x="0" y="560219"/>
                  <a:pt x="560219" y="0"/>
                  <a:pt x="12512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08B4AF-C058-AE45-ACC2-0B70F62A7A9B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C6CD2-CD8A-A045-B489-D6180BFB8A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7E9E485-A78F-754F-B441-F2DAD1A1DE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012C4-6954-874B-993D-1E22C5474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33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2E7924-7049-714D-83EC-7AC0578FABF4}"/>
              </a:ext>
            </a:extLst>
          </p:cNvPr>
          <p:cNvSpPr/>
          <p:nvPr userDrawn="1"/>
        </p:nvSpPr>
        <p:spPr>
          <a:xfrm>
            <a:off x="4564167" y="2177359"/>
            <a:ext cx="3063668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39CA1D-981A-4162-944B-96A41230A26A}"/>
              </a:ext>
            </a:extLst>
          </p:cNvPr>
          <p:cNvSpPr/>
          <p:nvPr userDrawn="1"/>
        </p:nvSpPr>
        <p:spPr>
          <a:xfrm>
            <a:off x="1384373" y="2177362"/>
            <a:ext cx="3063668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95358-4B11-4476-A460-5FE886F6210A}"/>
              </a:ext>
            </a:extLst>
          </p:cNvPr>
          <p:cNvSpPr/>
          <p:nvPr userDrawn="1"/>
        </p:nvSpPr>
        <p:spPr>
          <a:xfrm>
            <a:off x="7743962" y="2177362"/>
            <a:ext cx="3063668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B27C9A-3928-4AFF-858C-411B859418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4372" y="2177362"/>
            <a:ext cx="3063667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24556C-3E38-4184-B97C-5B819D96A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4168" y="2177359"/>
            <a:ext cx="3063667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9342-4F0E-4B26-A0CC-0BEB0720F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3963" y="2177359"/>
            <a:ext cx="3063667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7AE7F-5007-6641-9C01-29B5B13D697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23119-4F61-6445-8085-F3C899ECAB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36051424-EB76-AA4C-AC45-4507575ED9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FA545-FE2B-C24D-B9A1-AAFB6D720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99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69E76C-9B58-4D7A-84E7-21FF6547B7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530" y="1172217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57AD7-AE6F-4391-A418-B87AB89F72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7065" y="1172217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5B192C-2B7E-4E95-8520-86D83B2061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529" y="3594925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74C40C-CFD2-4DD4-BC7D-D15231E0B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7063" y="3594925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A52C4-CE1E-3941-9C99-D441580185F0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BDB7-DA93-E743-9780-505FDA6547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75CEAD-E095-9F41-B8C1-747A4C4663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86B97-57F6-DF4C-B670-6132D47EE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83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8F113F-FE27-4D1C-A26B-96CEAB5EF6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1BC213-1A2E-0E49-96D5-52A8B200B95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1BA2D-8669-7544-8767-85696CD330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1D4C0C9-2A6C-A546-956B-F2323FA174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15D97-E47E-5E42-8EFF-5A184F85E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4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96E4F4-65CB-46EE-91B0-0617E434125C}"/>
              </a:ext>
            </a:extLst>
          </p:cNvPr>
          <p:cNvGrpSpPr/>
          <p:nvPr userDrawn="1"/>
        </p:nvGrpSpPr>
        <p:grpSpPr>
          <a:xfrm rot="16200000">
            <a:off x="6026863" y="-1789729"/>
            <a:ext cx="138272" cy="12192004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8200AE-848E-47A8-8386-A153C93847E2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DE52F0-6262-4319-9EE2-71D8A98358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DC71C8-649C-4CFD-91E4-7D044C2EB9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-1"/>
            <a:ext cx="2821969" cy="4375409"/>
          </a:xfrm>
          <a:custGeom>
            <a:avLst/>
            <a:gdLst>
              <a:gd name="connsiteX0" fmla="*/ 0 w 2821969"/>
              <a:gd name="connsiteY0" fmla="*/ 0 h 4315146"/>
              <a:gd name="connsiteX1" fmla="*/ 2821969 w 2821969"/>
              <a:gd name="connsiteY1" fmla="*/ 0 h 4315146"/>
              <a:gd name="connsiteX2" fmla="*/ 2821969 w 2821969"/>
              <a:gd name="connsiteY2" fmla="*/ 4315146 h 4315146"/>
              <a:gd name="connsiteX3" fmla="*/ 0 w 2821969"/>
              <a:gd name="connsiteY3" fmla="*/ 4315146 h 43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69" h="4315146">
                <a:moveTo>
                  <a:pt x="0" y="0"/>
                </a:moveTo>
                <a:lnTo>
                  <a:pt x="2821969" y="0"/>
                </a:lnTo>
                <a:lnTo>
                  <a:pt x="2821969" y="4315146"/>
                </a:lnTo>
                <a:lnTo>
                  <a:pt x="0" y="431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B28C20E-0280-4BFD-AF0C-05A4E61A03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70369" y="1720133"/>
            <a:ext cx="2821969" cy="4315147"/>
          </a:xfrm>
          <a:custGeom>
            <a:avLst/>
            <a:gdLst>
              <a:gd name="connsiteX0" fmla="*/ 0 w 2821969"/>
              <a:gd name="connsiteY0" fmla="*/ 0 h 4315146"/>
              <a:gd name="connsiteX1" fmla="*/ 2821969 w 2821969"/>
              <a:gd name="connsiteY1" fmla="*/ 0 h 4315146"/>
              <a:gd name="connsiteX2" fmla="*/ 2821969 w 2821969"/>
              <a:gd name="connsiteY2" fmla="*/ 4315146 h 4315146"/>
              <a:gd name="connsiteX3" fmla="*/ 0 w 2821969"/>
              <a:gd name="connsiteY3" fmla="*/ 4315146 h 43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69" h="4315146">
                <a:moveTo>
                  <a:pt x="0" y="0"/>
                </a:moveTo>
                <a:lnTo>
                  <a:pt x="2821969" y="0"/>
                </a:lnTo>
                <a:lnTo>
                  <a:pt x="2821969" y="4315146"/>
                </a:lnTo>
                <a:lnTo>
                  <a:pt x="0" y="431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C0FD0-5B64-024C-BAB8-67FD396369F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B1D9B-5535-A04A-8E48-91D9B7C3A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1B958C4-8914-E942-87AE-F2F9F62C39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AF946-4561-4F4C-8544-0F2B1D19B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19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C0D3E-6D16-46CA-A41B-99BFF87A00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6844" y="1233797"/>
            <a:ext cx="2675824" cy="2616347"/>
          </a:xfrm>
          <a:custGeom>
            <a:avLst/>
            <a:gdLst>
              <a:gd name="connsiteX0" fmla="*/ 0 w 2675824"/>
              <a:gd name="connsiteY0" fmla="*/ 0 h 2616347"/>
              <a:gd name="connsiteX1" fmla="*/ 2675824 w 2675824"/>
              <a:gd name="connsiteY1" fmla="*/ 0 h 2616347"/>
              <a:gd name="connsiteX2" fmla="*/ 2675824 w 2675824"/>
              <a:gd name="connsiteY2" fmla="*/ 2616347 h 2616347"/>
              <a:gd name="connsiteX3" fmla="*/ 0 w 2675824"/>
              <a:gd name="connsiteY3" fmla="*/ 2616347 h 26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24" h="2616347">
                <a:moveTo>
                  <a:pt x="0" y="0"/>
                </a:moveTo>
                <a:lnTo>
                  <a:pt x="2675824" y="0"/>
                </a:lnTo>
                <a:lnTo>
                  <a:pt x="2675824" y="2616347"/>
                </a:lnTo>
                <a:lnTo>
                  <a:pt x="0" y="26163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C984C6-5D76-4A7B-938E-8AF30B361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122" y="4079932"/>
            <a:ext cx="2667119" cy="1638843"/>
          </a:xfrm>
          <a:custGeom>
            <a:avLst/>
            <a:gdLst>
              <a:gd name="connsiteX0" fmla="*/ 0 w 2667119"/>
              <a:gd name="connsiteY0" fmla="*/ 0 h 1638842"/>
              <a:gd name="connsiteX1" fmla="*/ 2667119 w 2667119"/>
              <a:gd name="connsiteY1" fmla="*/ 0 h 1638842"/>
              <a:gd name="connsiteX2" fmla="*/ 2667119 w 2667119"/>
              <a:gd name="connsiteY2" fmla="*/ 1638842 h 1638842"/>
              <a:gd name="connsiteX3" fmla="*/ 0 w 2667119"/>
              <a:gd name="connsiteY3" fmla="*/ 1638842 h 16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119" h="1638842">
                <a:moveTo>
                  <a:pt x="0" y="0"/>
                </a:moveTo>
                <a:lnTo>
                  <a:pt x="2667119" y="0"/>
                </a:lnTo>
                <a:lnTo>
                  <a:pt x="2667119" y="1638842"/>
                </a:lnTo>
                <a:lnTo>
                  <a:pt x="0" y="16388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0D8FD9-8F47-414B-BEBA-3D0A93E09A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6103" y="2738411"/>
            <a:ext cx="3178808" cy="3093975"/>
          </a:xfrm>
          <a:custGeom>
            <a:avLst/>
            <a:gdLst>
              <a:gd name="connsiteX0" fmla="*/ 0 w 3178808"/>
              <a:gd name="connsiteY0" fmla="*/ 0 h 3093974"/>
              <a:gd name="connsiteX1" fmla="*/ 3178808 w 3178808"/>
              <a:gd name="connsiteY1" fmla="*/ 0 h 3093974"/>
              <a:gd name="connsiteX2" fmla="*/ 3178808 w 3178808"/>
              <a:gd name="connsiteY2" fmla="*/ 3093974 h 3093974"/>
              <a:gd name="connsiteX3" fmla="*/ 0 w 3178808"/>
              <a:gd name="connsiteY3" fmla="*/ 3093974 h 309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808" h="3093974">
                <a:moveTo>
                  <a:pt x="0" y="0"/>
                </a:moveTo>
                <a:lnTo>
                  <a:pt x="3178808" y="0"/>
                </a:lnTo>
                <a:lnTo>
                  <a:pt x="3178808" y="3093974"/>
                </a:lnTo>
                <a:lnTo>
                  <a:pt x="0" y="309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6F9A4-5200-3247-903E-5B43050E8AE0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22405-A216-A142-9C25-EA472484A3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F9C6A2DB-05BB-D243-85C8-5E1323D0E9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A118E-0CFE-9C43-9B9C-E61EE59E6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6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7DC167-153D-48B9-913D-BB64FCBF831A}"/>
              </a:ext>
            </a:extLst>
          </p:cNvPr>
          <p:cNvGrpSpPr/>
          <p:nvPr userDrawn="1"/>
        </p:nvGrpSpPr>
        <p:grpSpPr>
          <a:xfrm rot="16200000">
            <a:off x="9442694" y="2778703"/>
            <a:ext cx="111676" cy="5386940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B44A3B-5A5A-486E-933F-7E6472E8EB15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FC56E-72A1-44D8-BDFD-7B95ABAC6463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C2467C-7446-4E02-A977-7A833F4AAB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5061" y="802453"/>
            <a:ext cx="5386940" cy="4613883"/>
          </a:xfrm>
          <a:custGeom>
            <a:avLst/>
            <a:gdLst>
              <a:gd name="connsiteX0" fmla="*/ 0 w 5386940"/>
              <a:gd name="connsiteY0" fmla="*/ 0 h 4613882"/>
              <a:gd name="connsiteX1" fmla="*/ 5386940 w 5386940"/>
              <a:gd name="connsiteY1" fmla="*/ 0 h 4613882"/>
              <a:gd name="connsiteX2" fmla="*/ 5386940 w 5386940"/>
              <a:gd name="connsiteY2" fmla="*/ 4613882 h 4613882"/>
              <a:gd name="connsiteX3" fmla="*/ 0 w 5386940"/>
              <a:gd name="connsiteY3" fmla="*/ 4613882 h 46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940" h="4613882">
                <a:moveTo>
                  <a:pt x="0" y="0"/>
                </a:moveTo>
                <a:lnTo>
                  <a:pt x="5386940" y="0"/>
                </a:lnTo>
                <a:lnTo>
                  <a:pt x="5386940" y="4613882"/>
                </a:lnTo>
                <a:lnTo>
                  <a:pt x="0" y="46138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D72E8-3A24-F744-8BD3-B6ADB7CCD047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625CE-EA2E-DD46-931A-A9026949D3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403C307-7369-A34D-BFAE-B5881289A4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5730A-96EB-ED47-BD06-0B638F755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9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E77EAB-8151-4F81-B645-236E967BA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170" y="660400"/>
            <a:ext cx="4491831" cy="6197600"/>
          </a:xfrm>
          <a:custGeom>
            <a:avLst/>
            <a:gdLst>
              <a:gd name="connsiteX0" fmla="*/ 0 w 4491831"/>
              <a:gd name="connsiteY0" fmla="*/ 0 h 6197600"/>
              <a:gd name="connsiteX1" fmla="*/ 4491831 w 4491831"/>
              <a:gd name="connsiteY1" fmla="*/ 0 h 6197600"/>
              <a:gd name="connsiteX2" fmla="*/ 4491831 w 4491831"/>
              <a:gd name="connsiteY2" fmla="*/ 6197600 h 6197600"/>
              <a:gd name="connsiteX3" fmla="*/ 0 w 4491831"/>
              <a:gd name="connsiteY3" fmla="*/ 6197600 h 61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1831" h="6197600">
                <a:moveTo>
                  <a:pt x="0" y="0"/>
                </a:moveTo>
                <a:lnTo>
                  <a:pt x="4491831" y="0"/>
                </a:lnTo>
                <a:lnTo>
                  <a:pt x="4491831" y="6197600"/>
                </a:lnTo>
                <a:lnTo>
                  <a:pt x="0" y="6197600"/>
                </a:lnTo>
                <a:close/>
              </a:path>
            </a:pathLst>
          </a:custGeom>
          <a:ln w="57150">
            <a:noFill/>
          </a:ln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71889-426A-FB42-89EA-73188B8D0093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1F308-DCC3-8F45-842C-8208463AE2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CC98A58-5054-4B41-A615-08C4DFF899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638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8F12C-87A2-EE4A-80C4-9F7062267240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C0546-3DF4-5D4F-B57F-D0AE13B6F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8E39E613-F28F-BA48-B06B-C75E4113AA4C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85B33-4FCA-4A42-8F5F-90FA159E8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012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075339-9FC7-AF4C-8F94-76CE35500EC7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FF21C5-E5EB-214F-8369-91DC075CC1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920C69-67B7-9A47-97E3-21167E74A1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7294F-8CBE-3643-88A8-DB3938706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3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6BC3E-C597-2342-99E6-62DA8DF47E2B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C01C7-5B90-FD45-8AC5-3F15FDFF5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ABD6DB79-E8DC-D448-B69A-4534EB2E8628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54D09-03A6-CF4F-992C-5E418A954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6A3BE-96CF-5B4F-ABED-BD0082ABAD36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40294-0BC4-5146-B342-CE7021DDD2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8A4FDFD-0066-B94C-A202-4C02F3024D11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17327-59EC-684C-9B6D-D7ADACD6F5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t>‹#›</a:t>
            </a:fld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39B48-5148-6943-866E-63FD32FF7E49}"/>
              </a:ext>
            </a:extLst>
          </p:cNvPr>
          <p:cNvSpPr/>
          <p:nvPr userDrawn="1"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CC1FB5-65DE-B147-802B-F4BABE1275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E322EC1-B9B0-CC47-A0A2-9004ADB87C1A}"/>
              </a:ext>
            </a:extLst>
          </p:cNvPr>
          <p:cNvSpPr txBox="1">
            <a:spLocks/>
          </p:cNvSpPr>
          <p:nvPr userDrawn="1"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F50053-EC2C-B34A-BA34-7AC20C3C1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6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99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Bold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Regular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Regular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Regular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BE0B-F8A3-4AF0-9C4F-49B4C3799F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5C66F4-5EC1-45BF-B24F-63CE6ABB5DCC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29363F3-DA50-4EC9-B6BA-FBE83C5DE91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82" y="5600700"/>
            <a:ext cx="1181569" cy="11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6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Bold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Regular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Regular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Regular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itus.orourke@maine.gov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leora.byras@maine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cid:image004.png@01DA01D8.09238F2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eople-equation.com/what-your-hr-manager-can-and-cant-accomplish-with-assessments/" TargetMode="External"/><Relationship Id="rId7" Type="http://schemas.openxmlformats.org/officeDocument/2006/relationships/hyperlink" Target="https://pixabay.com/en/stop-road-sign-warning-symbol-2717058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itus.orourke@maine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ora.byras@maine.go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5EEAE17-6CF1-C042-B726-E98A6A4C68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A9955C-4ABE-4C9A-AF7A-D8E511347C63}"/>
              </a:ext>
            </a:extLst>
          </p:cNvPr>
          <p:cNvSpPr/>
          <p:nvPr/>
        </p:nvSpPr>
        <p:spPr>
          <a:xfrm>
            <a:off x="0" y="-29270"/>
            <a:ext cx="12192000" cy="685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29866-9EF0-4DF7-8E1E-E9BFC4B8A3A1}"/>
              </a:ext>
            </a:extLst>
          </p:cNvPr>
          <p:cNvSpPr/>
          <p:nvPr/>
        </p:nvSpPr>
        <p:spPr>
          <a:xfrm>
            <a:off x="1" y="3399730"/>
            <a:ext cx="2465799" cy="585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0B539-02C9-43E6-902E-169409129F56}"/>
              </a:ext>
            </a:extLst>
          </p:cNvPr>
          <p:cNvSpPr/>
          <p:nvPr/>
        </p:nvSpPr>
        <p:spPr>
          <a:xfrm>
            <a:off x="9726202" y="3399730"/>
            <a:ext cx="2465799" cy="585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B97B7C-7535-5E47-B464-BBE3397755BF}"/>
              </a:ext>
            </a:extLst>
          </p:cNvPr>
          <p:cNvSpPr/>
          <p:nvPr/>
        </p:nvSpPr>
        <p:spPr>
          <a:xfrm>
            <a:off x="0" y="5864800"/>
            <a:ext cx="12192000" cy="993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F06380-D4BF-934F-9E7A-6BF813EF09ED}"/>
              </a:ext>
            </a:extLst>
          </p:cNvPr>
          <p:cNvCxnSpPr/>
          <p:nvPr/>
        </p:nvCxnSpPr>
        <p:spPr>
          <a:xfrm>
            <a:off x="5138285" y="2439555"/>
            <a:ext cx="1915427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6A72883-5B3E-43A0-B567-99F7716C6BAB}"/>
              </a:ext>
            </a:extLst>
          </p:cNvPr>
          <p:cNvSpPr txBox="1">
            <a:spLocks/>
          </p:cNvSpPr>
          <p:nvPr/>
        </p:nvSpPr>
        <p:spPr>
          <a:xfrm>
            <a:off x="2735466" y="5836859"/>
            <a:ext cx="5811313" cy="122065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Montserrat Bold" pitchFamily="2" charset="77"/>
                <a:ea typeface="+mj-ea"/>
                <a:cs typeface="+mj-cs"/>
              </a:defRPr>
            </a:lvl1pPr>
          </a:lstStyle>
          <a:p>
            <a:pPr algn="ctr" defTabSz="121917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267" b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information contact:</a:t>
            </a:r>
            <a:br>
              <a:rPr lang="en-US" altLang="en-US" sz="28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Titus O’Rourke </a:t>
            </a:r>
            <a:r>
              <a:rPr lang="en-US" altLang="en-US" sz="2200" b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altLang="en-US" sz="28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Leora Byras</a:t>
            </a:r>
            <a:br>
              <a:rPr lang="en-US" altLang="en-US" sz="1067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067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en-US" sz="1733" b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titus.orourke@maine.gov</a:t>
            </a:r>
            <a:r>
              <a:rPr lang="en-US" altLang="en-US" sz="1733" b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1733" b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leora.byras@maine.gov</a:t>
            </a:r>
            <a:br>
              <a:rPr lang="en-US" altLang="en-US" sz="1733" b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733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3D4986C-6B6E-496D-B67C-256832A96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027" y="3613733"/>
            <a:ext cx="1342675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33">
                <a:solidFill>
                  <a:schemeClr val="bg1"/>
                </a:solidFill>
                <a:latin typeface="Arial" panose="020B0604020202020204" pitchFamily="34" charset="0"/>
              </a:rPr>
              <a:t>12-13-23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4C10F3-FD5B-464E-ACFC-3A15E2A3FB71}"/>
              </a:ext>
            </a:extLst>
          </p:cNvPr>
          <p:cNvSpPr/>
          <p:nvPr/>
        </p:nvSpPr>
        <p:spPr>
          <a:xfrm>
            <a:off x="2465800" y="2682444"/>
            <a:ext cx="6963705" cy="77976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267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SPPS Director’s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5A47B-77DD-408C-9859-294F7CED2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041" y="6066957"/>
            <a:ext cx="1596960" cy="5981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82892FE-52BB-4F38-B04B-77370327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" y="5978413"/>
            <a:ext cx="742795" cy="7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91EAFA85-B574-4410-9965-1BF59F90F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53" y="236151"/>
            <a:ext cx="1541021" cy="15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948A13-6BA8-48FE-8005-A693AC29668E}"/>
              </a:ext>
            </a:extLst>
          </p:cNvPr>
          <p:cNvCxnSpPr>
            <a:cxnSpLocks/>
          </p:cNvCxnSpPr>
          <p:nvPr/>
        </p:nvCxnSpPr>
        <p:spPr>
          <a:xfrm flipV="1">
            <a:off x="6096000" y="1"/>
            <a:ext cx="0" cy="66782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75A56D-1BE7-2741-89F6-CC54244EA6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09585"/>
            <a:fld id="{9E113F32-3E6D-4F9A-A773-66183D9F62AD}" type="slidenum">
              <a:rPr lang="en-ID">
                <a:solidFill>
                  <a:prstClr val="white"/>
                </a:solidFill>
              </a:rPr>
              <a:pPr defTabSz="609585"/>
              <a:t>2</a:t>
            </a:fld>
            <a:endParaRPr lang="en-ID">
              <a:solidFill>
                <a:prstClr val="whit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5D2BC5F-8ACC-4CB4-8BC7-392DDDC4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60" y="45104"/>
            <a:ext cx="4807080" cy="1307365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D839B908-BB7E-47DF-A96A-E9CCEBFC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7" y="5541595"/>
            <a:ext cx="742795" cy="7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B3DAAD-6980-489D-94B3-82450FDAF697}"/>
              </a:ext>
            </a:extLst>
          </p:cNvPr>
          <p:cNvSpPr txBox="1"/>
          <p:nvPr/>
        </p:nvSpPr>
        <p:spPr>
          <a:xfrm>
            <a:off x="1090863" y="1917032"/>
            <a:ext cx="9793705" cy="4307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215020-F7BA-4A8D-AA84-850D029EF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45852"/>
              </p:ext>
            </p:extLst>
          </p:nvPr>
        </p:nvGraphicFramePr>
        <p:xfrm>
          <a:off x="953729" y="1525761"/>
          <a:ext cx="10294373" cy="873085"/>
        </p:xfrm>
        <a:graphic>
          <a:graphicData uri="http://schemas.openxmlformats.org/drawingml/2006/table">
            <a:tbl>
              <a:tblPr firstRow="1" firstCol="1" bandRow="1"/>
              <a:tblGrid>
                <a:gridCol w="10294373">
                  <a:extLst>
                    <a:ext uri="{9D8B030D-6E8A-4147-A177-3AD203B41FA5}">
                      <a16:colId xmlns:a16="http://schemas.microsoft.com/office/drawing/2014/main" val="3923579274"/>
                    </a:ext>
                  </a:extLst>
                </a:gridCol>
              </a:tblGrid>
              <a:tr h="667023">
                <a:tc>
                  <a:txBody>
                    <a:bodyPr/>
                    <a:lstStyle/>
                    <a:p>
                      <a:pPr marL="0" marR="0" indent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>
                          <a:effectLst/>
                          <a:latin typeface="Aptos" panose="020B0004020202020204" pitchFamily="34" charset="0"/>
                        </a:rPr>
                        <a:t>EST Committee: what is it and how can your students be involved? </a:t>
                      </a: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76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5AA31A6-454F-43E6-9F9E-1A5066748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63737"/>
              </p:ext>
            </p:extLst>
          </p:nvPr>
        </p:nvGraphicFramePr>
        <p:xfrm>
          <a:off x="947289" y="2511610"/>
          <a:ext cx="10294373" cy="773128"/>
        </p:xfrm>
        <a:graphic>
          <a:graphicData uri="http://schemas.openxmlformats.org/drawingml/2006/table">
            <a:tbl>
              <a:tblPr firstRow="1" firstCol="1" bandRow="1"/>
              <a:tblGrid>
                <a:gridCol w="10294373">
                  <a:extLst>
                    <a:ext uri="{9D8B030D-6E8A-4147-A177-3AD203B41FA5}">
                      <a16:colId xmlns:a16="http://schemas.microsoft.com/office/drawing/2014/main" val="3771803993"/>
                    </a:ext>
                  </a:extLst>
                </a:gridCol>
              </a:tblGrid>
              <a:tr h="77312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Aptos" panose="020B0004020202020204" pitchFamily="34" charset="0"/>
                        </a:rPr>
                        <a:t>Youth Summit Steering Committee</a:t>
                      </a: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11193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25BF99-843A-40E2-A486-B73A5FDD7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5366"/>
              </p:ext>
            </p:extLst>
          </p:nvPr>
        </p:nvGraphicFramePr>
        <p:xfrm>
          <a:off x="953728" y="3360850"/>
          <a:ext cx="10304298" cy="81686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0304298">
                  <a:extLst>
                    <a:ext uri="{9D8B030D-6E8A-4147-A177-3AD203B41FA5}">
                      <a16:colId xmlns:a16="http://schemas.microsoft.com/office/drawing/2014/main" val="2747417640"/>
                    </a:ext>
                  </a:extLst>
                </a:gridCol>
              </a:tblGrid>
              <a:tr h="81686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Aptos" panose="020B0004020202020204" pitchFamily="34" charset="0"/>
                        </a:rPr>
                        <a:t>Power Hour Series and Newsletter</a:t>
                      </a:r>
                    </a:p>
                  </a:txBody>
                  <a:tcPr marL="160499" marR="160499" marT="222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3716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3DBFB82-2574-4096-BB08-D2D9E53BF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06502"/>
              </p:ext>
            </p:extLst>
          </p:nvPr>
        </p:nvGraphicFramePr>
        <p:xfrm>
          <a:off x="947289" y="4365048"/>
          <a:ext cx="10310737" cy="671119"/>
        </p:xfrm>
        <a:graphic>
          <a:graphicData uri="http://schemas.openxmlformats.org/drawingml/2006/table">
            <a:tbl>
              <a:tblPr firstRow="1" firstCol="1" bandRow="1"/>
              <a:tblGrid>
                <a:gridCol w="10310737">
                  <a:extLst>
                    <a:ext uri="{9D8B030D-6E8A-4147-A177-3AD203B41FA5}">
                      <a16:colId xmlns:a16="http://schemas.microsoft.com/office/drawing/2014/main" val="1813178321"/>
                    </a:ext>
                  </a:extLst>
                </a:gridCol>
              </a:tblGrid>
              <a:tr h="67111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Aptos" panose="020B0004020202020204" pitchFamily="34" charset="0"/>
                        </a:rPr>
                        <a:t>How can we support you? </a:t>
                      </a:r>
                    </a:p>
                  </a:txBody>
                  <a:tcPr marL="162754" marR="162754" marT="226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437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CB477A-6E43-4A60-B419-3DAF6B9F4970}"/>
              </a:ext>
            </a:extLst>
          </p:cNvPr>
          <p:cNvSpPr txBox="1"/>
          <p:nvPr/>
        </p:nvSpPr>
        <p:spPr>
          <a:xfrm>
            <a:off x="953728" y="955040"/>
            <a:ext cx="295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6458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32307F-A3E0-42BE-BCFB-4EDDBA0D123C}"/>
              </a:ext>
            </a:extLst>
          </p:cNvPr>
          <p:cNvCxnSpPr>
            <a:cxnSpLocks/>
          </p:cNvCxnSpPr>
          <p:nvPr/>
        </p:nvCxnSpPr>
        <p:spPr>
          <a:xfrm>
            <a:off x="6096000" y="2330013"/>
            <a:ext cx="6096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9CA82-7FCA-864D-9C6B-DB4F32AA7A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F76C0169-ECD9-457E-A99D-847911C9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8" y="998657"/>
            <a:ext cx="1541021" cy="152740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3DEA39-D991-4FF4-B51D-3A7E993AC193}"/>
              </a:ext>
            </a:extLst>
          </p:cNvPr>
          <p:cNvSpPr/>
          <p:nvPr/>
        </p:nvSpPr>
        <p:spPr>
          <a:xfrm>
            <a:off x="4640529" y="1143535"/>
            <a:ext cx="7247637" cy="895274"/>
          </a:xfrm>
          <a:prstGeom prst="roundRect">
            <a:avLst/>
          </a:prstGeom>
          <a:solidFill>
            <a:srgbClr val="0078A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Student Transition Committee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3BB6DDA1-FFAB-4171-A670-BCBFEF21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" y="6039500"/>
            <a:ext cx="742795" cy="7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57017-B715-497F-2B79-82F57500A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724" y="2912423"/>
            <a:ext cx="2390775" cy="240030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5529411F-E994-91DD-5AB4-1130B8D7986F}"/>
              </a:ext>
            </a:extLst>
          </p:cNvPr>
          <p:cNvSpPr/>
          <p:nvPr/>
        </p:nvSpPr>
        <p:spPr>
          <a:xfrm>
            <a:off x="5562870" y="2330013"/>
            <a:ext cx="5184265" cy="353812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Help lead youth efforts to support students transitioning from high school into adulthood. </a:t>
            </a:r>
          </a:p>
        </p:txBody>
      </p:sp>
    </p:spTree>
    <p:extLst>
      <p:ext uri="{BB962C8B-B14F-4D97-AF65-F5344CB8AC3E}">
        <p14:creationId xmlns:p14="http://schemas.microsoft.com/office/powerpoint/2010/main" val="204821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32307F-A3E0-42BE-BCFB-4EDDBA0D123C}"/>
              </a:ext>
            </a:extLst>
          </p:cNvPr>
          <p:cNvCxnSpPr>
            <a:cxnSpLocks/>
          </p:cNvCxnSpPr>
          <p:nvPr/>
        </p:nvCxnSpPr>
        <p:spPr>
          <a:xfrm>
            <a:off x="6096000" y="2330013"/>
            <a:ext cx="6096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9CA82-7FCA-864D-9C6B-DB4F32AA7A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/>
            <a:fld id="{9E113F32-3E6D-4F9A-A773-66183D9F62AD}" type="slidenum">
              <a:rPr lang="en-ID" noProof="0" smtClean="0"/>
              <a:pPr lvl="0"/>
              <a:t>4</a:t>
            </a:fld>
            <a:endParaRPr lang="en-ID" noProof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3DEA39-D991-4FF4-B51D-3A7E993AC193}"/>
              </a:ext>
            </a:extLst>
          </p:cNvPr>
          <p:cNvSpPr/>
          <p:nvPr/>
        </p:nvSpPr>
        <p:spPr>
          <a:xfrm>
            <a:off x="1113440" y="210815"/>
            <a:ext cx="6420516" cy="889390"/>
          </a:xfrm>
          <a:prstGeom prst="roundRect">
            <a:avLst/>
          </a:prstGeom>
          <a:solidFill>
            <a:srgbClr val="0078A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Youth Summit Steering Committee</a:t>
            </a:r>
            <a:endParaRPr lang="en-US" sz="280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3BB6DDA1-FFAB-4171-A670-BCBFEF21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" y="6039500"/>
            <a:ext cx="742795" cy="7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FF4A1-877E-4E6D-BC7C-5E26908C5C70}"/>
              </a:ext>
            </a:extLst>
          </p:cNvPr>
          <p:cNvSpPr txBox="1"/>
          <p:nvPr/>
        </p:nvSpPr>
        <p:spPr>
          <a:xfrm>
            <a:off x="8389398" y="959288"/>
            <a:ext cx="276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Economic Inclusion</a:t>
            </a:r>
          </a:p>
          <a:p>
            <a:endParaRPr lang="en-US"/>
          </a:p>
        </p:txBody>
      </p:sp>
      <p:sp>
        <p:nvSpPr>
          <p:cNvPr id="22" name="Star: 7 Points 21">
            <a:extLst>
              <a:ext uri="{FF2B5EF4-FFF2-40B4-BE49-F238E27FC236}">
                <a16:creationId xmlns:a16="http://schemas.microsoft.com/office/drawing/2014/main" id="{EC8CB5CE-C766-59C0-83E1-34B182BE9E06}"/>
              </a:ext>
            </a:extLst>
          </p:cNvPr>
          <p:cNvSpPr/>
          <p:nvPr/>
        </p:nvSpPr>
        <p:spPr>
          <a:xfrm>
            <a:off x="7039257" y="959288"/>
            <a:ext cx="4968922" cy="4403312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DC3DD2-D375-2DBB-5472-7238B19B2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141" y="1797173"/>
            <a:ext cx="3209925" cy="3086100"/>
          </a:xfrm>
          <a:prstGeom prst="rect">
            <a:avLst/>
          </a:prstGeom>
        </p:spPr>
      </p:pic>
      <p:sp>
        <p:nvSpPr>
          <p:cNvPr id="28" name="Callout: Right Arrow 27">
            <a:extLst>
              <a:ext uri="{FF2B5EF4-FFF2-40B4-BE49-F238E27FC236}">
                <a16:creationId xmlns:a16="http://schemas.microsoft.com/office/drawing/2014/main" id="{AF3BD7BE-D523-DDE9-4A89-A699933D630F}"/>
              </a:ext>
            </a:extLst>
          </p:cNvPr>
          <p:cNvSpPr/>
          <p:nvPr/>
        </p:nvSpPr>
        <p:spPr>
          <a:xfrm>
            <a:off x="1139428" y="1259883"/>
            <a:ext cx="5211193" cy="524537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ptos" panose="020B0004020202020204" pitchFamily="34" charset="0"/>
              </a:rPr>
              <a:t>“I Belong”</a:t>
            </a:r>
          </a:p>
          <a:p>
            <a:pPr algn="ctr"/>
            <a:endParaRPr lang="en-US" sz="2800">
              <a:latin typeface="Aptos" panose="020B0004020202020204" pitchFamily="34" charset="0"/>
            </a:endParaRPr>
          </a:p>
          <a:p>
            <a:pPr algn="ctr"/>
            <a:r>
              <a:rPr lang="en-US" sz="2000">
                <a:latin typeface="Aptos" panose="020B0004020202020204" pitchFamily="34" charset="0"/>
              </a:rPr>
              <a:t>-Compensated Opportunity</a:t>
            </a:r>
          </a:p>
          <a:p>
            <a:pPr algn="ctr"/>
            <a:r>
              <a:rPr lang="en-US" sz="2000">
                <a:latin typeface="Aptos" panose="020B0004020202020204" pitchFamily="34" charset="0"/>
              </a:rPr>
              <a:t>-Time commitment 4 hours per month via Zoom with at least 2 in person meetings/events</a:t>
            </a:r>
          </a:p>
          <a:p>
            <a:pPr algn="ctr"/>
            <a:endParaRPr lang="en-US" sz="2000">
              <a:latin typeface="Aptos" panose="020B0004020202020204" pitchFamily="34" charset="0"/>
            </a:endParaRPr>
          </a:p>
          <a:p>
            <a:pPr algn="ctr"/>
            <a:r>
              <a:rPr lang="en-US" sz="2000">
                <a:latin typeface="Aptos" panose="020B0004020202020204" pitchFamily="34" charset="0"/>
              </a:rPr>
              <a:t>Summit: 5/30/24 </a:t>
            </a:r>
          </a:p>
          <a:p>
            <a:pPr algn="ctr"/>
            <a:r>
              <a:rPr lang="en-US" sz="2000">
                <a:latin typeface="Aptos" panose="020B0004020202020204" pitchFamily="34" charset="0"/>
              </a:rPr>
              <a:t>Rain date: 6/6/24</a:t>
            </a:r>
          </a:p>
          <a:p>
            <a:pPr algn="ctr"/>
            <a:r>
              <a:rPr lang="en-US" sz="2000">
                <a:latin typeface="Aptos" panose="020B0004020202020204" pitchFamily="34" charset="0"/>
              </a:rPr>
              <a:t>Location: TBD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8DF092E-F91E-1F3D-F5C5-59EB6F3D9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0283" y="47361"/>
            <a:ext cx="1694835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EEFA47-535B-2385-033E-83A83002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620"/>
            <a:ext cx="10515600" cy="803276"/>
          </a:xfrm>
        </p:spPr>
        <p:txBody>
          <a:bodyPr>
            <a:normAutofit/>
          </a:bodyPr>
          <a:lstStyle/>
          <a:p>
            <a:pPr algn="ctr"/>
            <a:r>
              <a:rPr lang="en-US" sz="2800" u="sng">
                <a:solidFill>
                  <a:srgbClr val="21496F"/>
                </a:solidFill>
                <a:latin typeface="Aptos" panose="020B0004020202020204" pitchFamily="34" charset="0"/>
              </a:rPr>
              <a:t>Transition PD’s, Resources &amp; 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10641-6B24-E726-5912-5840DBC6D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820" y="3446648"/>
            <a:ext cx="5504180" cy="2791592"/>
          </a:xfr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roviding opportunities for </a:t>
            </a: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Maine’s transition champions and leaders 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grapple with, actuate strategies and support our scholars' diverse needs, by expounding student centric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pathways to post-secondary opportunities.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u="sng">
              <a:solidFill>
                <a:srgbClr val="1F4E79"/>
              </a:solidFill>
              <a:latin typeface="Aptos" panose="020B00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u="sng">
                <a:solidFill>
                  <a:srgbClr val="1F4E79"/>
                </a:solidFill>
                <a:latin typeface="Aptos" panose="020B0004020202020204" pitchFamily="34" charset="0"/>
              </a:rPr>
              <a:t>Tuesday at  3 to 4 pm.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u="sng">
                <a:solidFill>
                  <a:srgbClr val="FF0000"/>
                </a:solidFill>
                <a:latin typeface="Aptos" panose="020B0004020202020204" pitchFamily="34" charset="0"/>
              </a:rPr>
              <a:t>https://www.maine.gov/doe/calendar/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9F6E68-43B1-6368-26A0-5CC63FF000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21719" t="1" r="1" b="-21719"/>
          <a:stretch/>
        </p:blipFill>
        <p:spPr>
          <a:xfrm>
            <a:off x="6013182" y="2092960"/>
            <a:ext cx="5571758" cy="15142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486C7-A9D6-8657-5D07-C1756CC1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pPr/>
              <a:t>5</a:t>
            </a:fld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0EF5D-F0B9-B870-BF4E-1F1B370961F3}"/>
              </a:ext>
            </a:extLst>
          </p:cNvPr>
          <p:cNvSpPr txBox="1"/>
          <p:nvPr/>
        </p:nvSpPr>
        <p:spPr>
          <a:xfrm>
            <a:off x="7000240" y="3553328"/>
            <a:ext cx="45999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274F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also available to answer questions as they come up, offer support, and/or work with you to design  PD that fits your Team. </a:t>
            </a:r>
          </a:p>
          <a:p>
            <a:endParaRPr lang="en-US"/>
          </a:p>
        </p:txBody>
      </p:sp>
      <p:pic>
        <p:nvPicPr>
          <p:cNvPr id="1027" name="m_6260423602239685248m_5884603647628368695m_-4246231722962537237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95B8694-468C-4072-85AC-89F92BC8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10" y="2388003"/>
            <a:ext cx="2768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C52C9-3FBC-4F1C-9A72-13B95127E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367" y="42388"/>
            <a:ext cx="4859065" cy="13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8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0F831-097A-35AD-13D3-C8EB3AD1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2400" kern="1200">
                <a:solidFill>
                  <a:srgbClr val="274F73"/>
                </a:solidFill>
                <a:latin typeface="Aptos" panose="020B0004020202020204" pitchFamily="34" charset="0"/>
              </a:rPr>
              <a:t>Please take a moment to scan the QR code to help us design PD that will be useful to you!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571464-FC76-9191-8D25-9F7B322A7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208" b="-3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D6DDE-CB0E-C6BA-B883-A01EE8A41F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2" r="9882"/>
          <a:stretch/>
        </p:blipFill>
        <p:spPr>
          <a:xfrm>
            <a:off x="7152642" y="916950"/>
            <a:ext cx="4770169" cy="58410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A5AC3-4E1F-ECC5-BEAE-85CFC820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5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E113F32-3E6D-4F9A-A773-66183D9F62AD}" type="slidenum">
              <a:rPr lang="en-US">
                <a:solidFill>
                  <a:schemeClr val="bg1"/>
                </a:solidFill>
                <a:latin typeface="+mn-lt"/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C6A06-BBF5-40C0-68C0-D2577C8C2B79}"/>
              </a:ext>
            </a:extLst>
          </p:cNvPr>
          <p:cNvSpPr txBox="1"/>
          <p:nvPr/>
        </p:nvSpPr>
        <p:spPr>
          <a:xfrm>
            <a:off x="3601638" y="6657945"/>
            <a:ext cx="27991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eople-equation.com/what-your-hr-manager-can-and-cant-accomplish-with-assessmen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5" name="Picture 14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249FFA8E-F3BD-3223-9A3A-40CD6EC5F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66838" y="294844"/>
            <a:ext cx="1529162" cy="1529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5EABCE-C4CF-416F-8400-308FE12040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931" y="-40640"/>
            <a:ext cx="4859065" cy="13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D9F1-9312-4FE6-AF5F-8491B40B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1" y="4899525"/>
            <a:ext cx="5496560" cy="891154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titus.orourke@maine.gov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74F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call 207 215 6303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E4AF377-340E-4DAA-8B8C-CDF61E17B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" y="5554135"/>
            <a:ext cx="1181569" cy="118402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C41E3EF-C089-43EF-9B1F-D0DB32397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F8E56E6-15D7-4453-B835-14E2193A0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29" y="257091"/>
            <a:ext cx="1668183" cy="16681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261C8B-DBD6-4523-B28F-D2E0DBA3A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646" y="5740400"/>
            <a:ext cx="1596960" cy="598175"/>
          </a:xfrm>
          <a:prstGeom prst="rect">
            <a:avLst/>
          </a:prstGeom>
        </p:spPr>
      </p:pic>
      <p:sp>
        <p:nvSpPr>
          <p:cNvPr id="23" name="Scroll: Horizontal 22">
            <a:extLst>
              <a:ext uri="{FF2B5EF4-FFF2-40B4-BE49-F238E27FC236}">
                <a16:creationId xmlns:a16="http://schemas.microsoft.com/office/drawing/2014/main" id="{250ED2C9-61D9-47EF-9ED9-F5EB3FBFE9AD}"/>
              </a:ext>
            </a:extLst>
          </p:cNvPr>
          <p:cNvSpPr/>
          <p:nvPr/>
        </p:nvSpPr>
        <p:spPr>
          <a:xfrm>
            <a:off x="3637281" y="2150550"/>
            <a:ext cx="5212080" cy="1360399"/>
          </a:xfrm>
          <a:prstGeom prst="horizontalScroll">
            <a:avLst/>
          </a:prstGeom>
          <a:solidFill>
            <a:srgbClr val="007B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A6ACD7-AE04-4DFB-B6FF-8FDC13C9D10B}"/>
              </a:ext>
            </a:extLst>
          </p:cNvPr>
          <p:cNvSpPr txBox="1"/>
          <p:nvPr/>
        </p:nvSpPr>
        <p:spPr>
          <a:xfrm>
            <a:off x="3312160" y="3603652"/>
            <a:ext cx="6126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74F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74F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more information contact</a:t>
            </a:r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0A1A01-1AB7-42F0-9508-12716CBEFA2F}"/>
              </a:ext>
            </a:extLst>
          </p:cNvPr>
          <p:cNvSpPr txBox="1"/>
          <p:nvPr/>
        </p:nvSpPr>
        <p:spPr>
          <a:xfrm>
            <a:off x="6427235" y="5175147"/>
            <a:ext cx="5389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leora.byras@maine.gov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74F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call 207 624 6618</a:t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2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ACEA82-8AC5-4E61-AE79-71568468212C}"/>
              </a:ext>
            </a:extLst>
          </p:cNvPr>
          <p:cNvSpPr txBox="1"/>
          <p:nvPr/>
        </p:nvSpPr>
        <p:spPr>
          <a:xfrm>
            <a:off x="651275" y="4651927"/>
            <a:ext cx="5724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274F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Titus O’Rourke</a:t>
            </a:r>
            <a:endParaRPr lang="en-US" sz="2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951DE7-F860-4693-A599-20874CCD0D42}"/>
              </a:ext>
            </a:extLst>
          </p:cNvPr>
          <p:cNvSpPr txBox="1"/>
          <p:nvPr/>
        </p:nvSpPr>
        <p:spPr>
          <a:xfrm>
            <a:off x="6594047" y="4699300"/>
            <a:ext cx="499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274F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Leora Byras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3635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isty Education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F5496"/>
      </a:accent1>
      <a:accent2>
        <a:srgbClr val="FFC000"/>
      </a:accent2>
      <a:accent3>
        <a:srgbClr val="A5A5A5"/>
      </a:accent3>
      <a:accent4>
        <a:srgbClr val="D8D8D8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Univeristy Education">
      <a:majorFont>
        <a:latin typeface="Merriweather Black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Custom 1">
      <a:dk1>
        <a:srgbClr val="162C40"/>
      </a:dk1>
      <a:lt1>
        <a:srgbClr val="EEE6DF"/>
      </a:lt1>
      <a:dk2>
        <a:srgbClr val="274F73"/>
      </a:dk2>
      <a:lt2>
        <a:srgbClr val="CEDADF"/>
      </a:lt2>
      <a:accent1>
        <a:srgbClr val="162C40"/>
      </a:accent1>
      <a:accent2>
        <a:srgbClr val="274F73"/>
      </a:accent2>
      <a:accent3>
        <a:srgbClr val="6D8BA6"/>
      </a:accent3>
      <a:accent4>
        <a:srgbClr val="8A2E13"/>
      </a:accent4>
      <a:accent5>
        <a:srgbClr val="EEE6DF"/>
      </a:accent5>
      <a:accent6>
        <a:srgbClr val="CEDADF"/>
      </a:accent6>
      <a:hlink>
        <a:srgbClr val="8A2E13"/>
      </a:hlink>
      <a:folHlink>
        <a:srgbClr val="274F73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Univeristy Education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F5496"/>
      </a:accent1>
      <a:accent2>
        <a:srgbClr val="FFC000"/>
      </a:accent2>
      <a:accent3>
        <a:srgbClr val="A5A5A5"/>
      </a:accent3>
      <a:accent4>
        <a:srgbClr val="D8D8D8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Univeristy Education">
      <a:majorFont>
        <a:latin typeface="Merriweather Black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Widescreen</PresentationFormat>
  <Paragraphs>45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Arial</vt:lpstr>
      <vt:lpstr>Calibri</vt:lpstr>
      <vt:lpstr>Calibri Regular</vt:lpstr>
      <vt:lpstr>Montserrat</vt:lpstr>
      <vt:lpstr>Montserrat Bold</vt:lpstr>
      <vt:lpstr>Open Sans</vt:lpstr>
      <vt:lpstr>Trebuchet MS</vt:lpstr>
      <vt:lpstr>Wingdings 3</vt:lpstr>
      <vt:lpstr>Office Theme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Transition PD’s, Resources &amp; Opportunities</vt:lpstr>
      <vt:lpstr>Please take a moment to scan the QR code to help us design PD that will be useful to you! </vt:lpstr>
      <vt:lpstr>titus.orourke@maine.gov or call 207 215 6303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Robitaille, Jennifer R</dc:creator>
  <cp:lastModifiedBy>Erskine, Gaye</cp:lastModifiedBy>
  <cp:revision>2</cp:revision>
  <dcterms:created xsi:type="dcterms:W3CDTF">2022-10-31T17:19:41Z</dcterms:created>
  <dcterms:modified xsi:type="dcterms:W3CDTF">2023-12-13T20:00:04Z</dcterms:modified>
</cp:coreProperties>
</file>